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9" r:id="rId4"/>
    <p:sldId id="260" r:id="rId5"/>
    <p:sldId id="261" r:id="rId6"/>
    <p:sldId id="263" r:id="rId7"/>
    <p:sldId id="264" r:id="rId8"/>
    <p:sldId id="265" r:id="rId9"/>
    <p:sldId id="274" r:id="rId10"/>
    <p:sldId id="275" r:id="rId11"/>
  </p:sldIdLst>
  <p:sldSz cx="12192000" cy="6858000"/>
  <p:notesSz cx="6858000" cy="12192000"/>
  <p:embeddedFontLst>
    <p:embeddedFont>
      <p:font typeface="Play" panose="020B0604020202020204" charset="0"/>
      <p:regular r:id="rId13"/>
      <p:bold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iPqeauBLMyb2SaWKWLJ/0xlOIAA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28" Type="http://customschemas.google.com/relationships/presentationmetadata" Target="metadata"/><Relationship Id="rId10"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 name="Google Shape;1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with the ecosystem question, not the organisation biography. Frame the talk as a story of how AI Eswatini has built people and capability, and where ensemble intelligence could take that ecosystem next.</a:t>
            </a:r>
            <a:endParaRPr/>
          </a:p>
        </p:txBody>
      </p:sp>
      <p:sp>
        <p:nvSpPr>
          <p:cNvPr id="20" name="Google Shape;2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Set up the talk with the idea that AI capability is an ecosystem problem. This lets the rest of the presentation explain why AI Eswatini invests in skills, community, projects and partnerships.</a:t>
            </a:r>
            <a:endParaRPr/>
          </a:p>
        </p:txBody>
      </p:sp>
      <p:sp>
        <p:nvSpPr>
          <p:cNvPr id="83" name="Google Shape;8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Use the public website figures carefully: 200+ trained, 10+ partnerships, 50%+ women-led participation, and First1000 2nd place in the Applied AI Poster showcase at IndabaX South Africa 2026.</a:t>
            </a:r>
            <a:endParaRPr/>
          </a:p>
        </p:txBody>
      </p:sp>
      <p:sp>
        <p:nvSpPr>
          <p:cNvPr id="153" name="Google Shape;15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Frame the organisation’s programmes as a pipeline. This allows the audience to see how skills programmes, community building and applied projects connect.</a:t>
            </a:r>
            <a:endParaRPr/>
          </a:p>
        </p:txBody>
      </p:sp>
      <p:sp>
        <p:nvSpPr>
          <p:cNvPr id="190" name="Google Shape;19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Use 300+ as an example of the talent pipeline, not as the end metric. Emphasise progression from structured learning to practical capability.</a:t>
            </a:r>
            <a:endParaRPr/>
          </a:p>
        </p:txBody>
      </p:sp>
      <p:sp>
        <p:nvSpPr>
          <p:cNvPr id="241" name="Google Shape;24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Mention ambassadors, Women in ML, Robotics and NLP as examples of communities within the broader ecosystem. Do not list everything; make the point that community creates continuity.</a:t>
            </a:r>
            <a:endParaRPr/>
          </a:p>
        </p:txBody>
      </p:sp>
      <p:sp>
        <p:nvSpPr>
          <p:cNvPr id="314" name="Google Shape;31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Transition to projects. Use First1000 and the maize disease work as examples that local communities are beginning to move from learning to applied AI.</a:t>
            </a:r>
            <a:endParaRPr/>
          </a:p>
        </p:txBody>
      </p:sp>
      <p:sp>
        <p:nvSpPr>
          <p:cNvPr id="345" name="Google Shape;34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Use First1000 as a proof point, not the whole presentation. The key message is that local AI capability is beginning to produce locally relevant applications and externally recognised work.</a:t>
            </a:r>
            <a:endParaRPr/>
          </a:p>
        </p:txBody>
      </p:sp>
      <p:sp>
        <p:nvSpPr>
          <p:cNvPr id="381" name="Google Shape;38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the “what can others learn?” slide. It turns AI Eswatini’s journey into an exportable playbook.</a:t>
            </a:r>
            <a:endParaRPr/>
          </a:p>
        </p:txBody>
      </p:sp>
      <p:sp>
        <p:nvSpPr>
          <p:cNvPr id="707" name="Google Shape;70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0" name="Google Shape;74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Close on the question: “What could Eswatini build if its people, data, models and institutions started working as one ecosystem?” Then deliver the final line: “That is the journey from community to intelligence.”</a:t>
            </a:r>
            <a:endParaRPr/>
          </a:p>
        </p:txBody>
      </p:sp>
      <p:sp>
        <p:nvSpPr>
          <p:cNvPr id="741" name="Google Shape;74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I_MASTER">
  <p:cSld name="AI_MASTER">
    <p:bg>
      <p:bgPr>
        <a:solidFill>
          <a:srgbClr val="F7F9FC"/>
        </a:solidFill>
        <a:effectLst/>
      </p:bgPr>
    </p:bg>
    <p:spTree>
      <p:nvGrpSpPr>
        <p:cNvPr id="1" name="Shape 12"/>
        <p:cNvGrpSpPr/>
        <p:nvPr/>
      </p:nvGrpSpPr>
      <p:grpSpPr>
        <a:xfrm>
          <a:off x="0" y="0"/>
          <a:ext cx="0" cy="0"/>
          <a:chOff x="0" y="0"/>
          <a:chExt cx="0" cy="0"/>
        </a:xfrm>
      </p:grpSpPr>
      <p:sp>
        <p:nvSpPr>
          <p:cNvPr id="13" name="Google Shape;13;p24"/>
          <p:cNvSpPr/>
          <p:nvPr/>
        </p:nvSpPr>
        <p:spPr>
          <a:xfrm>
            <a:off x="0" y="0"/>
            <a:ext cx="109728" cy="6858000"/>
          </a:xfrm>
          <a:prstGeom prst="rect">
            <a:avLst/>
          </a:prstGeom>
          <a:solidFill>
            <a:srgbClr val="1236B8"/>
          </a:solidFill>
          <a:ln w="12700" cap="flat" cmpd="sng">
            <a:solidFill>
              <a:srgbClr val="1236B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4"/>
          <p:cNvSpPr/>
          <p:nvPr/>
        </p:nvSpPr>
        <p:spPr>
          <a:xfrm>
            <a:off x="502920" y="6492240"/>
            <a:ext cx="1371600" cy="16459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0627A"/>
              </a:buClr>
              <a:buSzPts val="750"/>
              <a:buFont typeface="Arial"/>
              <a:buNone/>
            </a:pPr>
            <a:r>
              <a:rPr lang="en-US" sz="750" b="1">
                <a:solidFill>
                  <a:srgbClr val="50627A"/>
                </a:solidFill>
                <a:latin typeface="Arial"/>
                <a:ea typeface="Arial"/>
                <a:cs typeface="Arial"/>
                <a:sym typeface="Arial"/>
              </a:rPr>
              <a:t>AI ESWATINI</a:t>
            </a:r>
            <a:endParaRPr sz="750">
              <a:solidFill>
                <a:schemeClr val="dk1"/>
              </a:solidFill>
              <a:latin typeface="Arial"/>
              <a:ea typeface="Arial"/>
              <a:cs typeface="Arial"/>
              <a:sym typeface="Arial"/>
            </a:endParaRPr>
          </a:p>
        </p:txBody>
      </p:sp>
      <p:sp>
        <p:nvSpPr>
          <p:cNvPr id="15" name="Google Shape;15;p24"/>
          <p:cNvSpPr/>
          <p:nvPr/>
        </p:nvSpPr>
        <p:spPr>
          <a:xfrm>
            <a:off x="9144000" y="6492240"/>
            <a:ext cx="2331720" cy="164592"/>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8A96A8"/>
              </a:buClr>
              <a:buSzPts val="750"/>
              <a:buFont typeface="Arial"/>
              <a:buNone/>
            </a:pPr>
            <a:r>
              <a:rPr lang="en-US" sz="750" b="1">
                <a:solidFill>
                  <a:srgbClr val="8A96A8"/>
                </a:solidFill>
                <a:latin typeface="Arial"/>
                <a:ea typeface="Arial"/>
                <a:cs typeface="Arial"/>
                <a:sym typeface="Arial"/>
              </a:rPr>
              <a:t>INDABAX ESWATINI · 2026</a:t>
            </a:r>
            <a:endParaRPr sz="750">
              <a:solidFill>
                <a:schemeClr val="dk1"/>
              </a:solidFill>
              <a:latin typeface="Arial"/>
              <a:ea typeface="Arial"/>
              <a:cs typeface="Arial"/>
              <a:sym typeface="Arial"/>
            </a:endParaRPr>
          </a:p>
        </p:txBody>
      </p:sp>
      <p:sp>
        <p:nvSpPr>
          <p:cNvPr id="16" name="Google Shape;16;p24"/>
          <p:cNvSpPr txBox="1">
            <a:spLocks noGrp="1"/>
          </p:cNvSpPr>
          <p:nvPr>
            <p:ph type="sldNum" idx="12"/>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800" b="0">
                <a:solidFill>
                  <a:srgbClr val="8A96A8"/>
                </a:solidFill>
                <a:latin typeface="Arial"/>
                <a:ea typeface="Arial"/>
                <a:cs typeface="Arial"/>
                <a:sym typeface="Arial"/>
              </a:defRPr>
            </a:lvl1pPr>
            <a:lvl2pPr marL="0" marR="0" lvl="1" indent="0" algn="l">
              <a:spcBef>
                <a:spcPts val="0"/>
              </a:spcBef>
              <a:buNone/>
              <a:defRPr sz="800" b="0">
                <a:solidFill>
                  <a:srgbClr val="8A96A8"/>
                </a:solidFill>
                <a:latin typeface="Arial"/>
                <a:ea typeface="Arial"/>
                <a:cs typeface="Arial"/>
                <a:sym typeface="Arial"/>
              </a:defRPr>
            </a:lvl2pPr>
            <a:lvl3pPr marL="0" marR="0" lvl="2" indent="0" algn="l">
              <a:spcBef>
                <a:spcPts val="0"/>
              </a:spcBef>
              <a:buNone/>
              <a:defRPr sz="800" b="0">
                <a:solidFill>
                  <a:srgbClr val="8A96A8"/>
                </a:solidFill>
                <a:latin typeface="Arial"/>
                <a:ea typeface="Arial"/>
                <a:cs typeface="Arial"/>
                <a:sym typeface="Arial"/>
              </a:defRPr>
            </a:lvl3pPr>
            <a:lvl4pPr marL="0" marR="0" lvl="3" indent="0" algn="l">
              <a:spcBef>
                <a:spcPts val="0"/>
              </a:spcBef>
              <a:buNone/>
              <a:defRPr sz="800" b="0">
                <a:solidFill>
                  <a:srgbClr val="8A96A8"/>
                </a:solidFill>
                <a:latin typeface="Arial"/>
                <a:ea typeface="Arial"/>
                <a:cs typeface="Arial"/>
                <a:sym typeface="Arial"/>
              </a:defRPr>
            </a:lvl4pPr>
            <a:lvl5pPr marL="0" marR="0" lvl="4" indent="0" algn="l">
              <a:spcBef>
                <a:spcPts val="0"/>
              </a:spcBef>
              <a:buNone/>
              <a:defRPr sz="800" b="0">
                <a:solidFill>
                  <a:srgbClr val="8A96A8"/>
                </a:solidFill>
                <a:latin typeface="Arial"/>
                <a:ea typeface="Arial"/>
                <a:cs typeface="Arial"/>
                <a:sym typeface="Arial"/>
              </a:defRPr>
            </a:lvl5pPr>
            <a:lvl6pPr marL="0" marR="0" lvl="5" indent="0" algn="l">
              <a:spcBef>
                <a:spcPts val="0"/>
              </a:spcBef>
              <a:buNone/>
              <a:defRPr sz="800" b="0">
                <a:solidFill>
                  <a:srgbClr val="8A96A8"/>
                </a:solidFill>
                <a:latin typeface="Arial"/>
                <a:ea typeface="Arial"/>
                <a:cs typeface="Arial"/>
                <a:sym typeface="Arial"/>
              </a:defRPr>
            </a:lvl6pPr>
            <a:lvl7pPr marL="0" marR="0" lvl="6" indent="0" algn="l">
              <a:spcBef>
                <a:spcPts val="0"/>
              </a:spcBef>
              <a:buNone/>
              <a:defRPr sz="800" b="0">
                <a:solidFill>
                  <a:srgbClr val="8A96A8"/>
                </a:solidFill>
                <a:latin typeface="Arial"/>
                <a:ea typeface="Arial"/>
                <a:cs typeface="Arial"/>
                <a:sym typeface="Arial"/>
              </a:defRPr>
            </a:lvl7pPr>
            <a:lvl8pPr marL="0" marR="0" lvl="7" indent="0" algn="l">
              <a:spcBef>
                <a:spcPts val="0"/>
              </a:spcBef>
              <a:buNone/>
              <a:defRPr sz="800" b="0">
                <a:solidFill>
                  <a:srgbClr val="8A96A8"/>
                </a:solidFill>
                <a:latin typeface="Arial"/>
                <a:ea typeface="Arial"/>
                <a:cs typeface="Arial"/>
                <a:sym typeface="Arial"/>
              </a:defRPr>
            </a:lvl8pPr>
            <a:lvl9pPr marL="0" marR="0" lvl="8" indent="0" algn="l">
              <a:spcBef>
                <a:spcPts val="0"/>
              </a:spcBef>
              <a:buNone/>
              <a:defRPr sz="800" b="0">
                <a:solidFill>
                  <a:srgbClr val="8A96A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
        <p:nvSpPr>
          <p:cNvPr id="10" name="Google Shape;10;p22"/>
          <p:cNvSpPr txBox="1">
            <a:spLocks noGrp="1"/>
          </p:cNvSpPr>
          <p:nvPr>
            <p:ph type="sldNum" idx="12"/>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800" b="0" i="0" u="none" strike="noStrike" cap="none">
                <a:solidFill>
                  <a:srgbClr val="8A96A8"/>
                </a:solidFill>
                <a:latin typeface="Arial"/>
                <a:ea typeface="Arial"/>
                <a:cs typeface="Arial"/>
                <a:sym typeface="Arial"/>
              </a:defRPr>
            </a:lvl1pPr>
            <a:lvl2pPr marL="0" marR="0" lvl="1" indent="0" algn="l" rtl="0">
              <a:spcBef>
                <a:spcPts val="0"/>
              </a:spcBef>
              <a:buNone/>
              <a:defRPr sz="800" b="0" i="0" u="none" strike="noStrike" cap="none">
                <a:solidFill>
                  <a:srgbClr val="8A96A8"/>
                </a:solidFill>
                <a:latin typeface="Arial"/>
                <a:ea typeface="Arial"/>
                <a:cs typeface="Arial"/>
                <a:sym typeface="Arial"/>
              </a:defRPr>
            </a:lvl2pPr>
            <a:lvl3pPr marL="0" marR="0" lvl="2" indent="0" algn="l" rtl="0">
              <a:spcBef>
                <a:spcPts val="0"/>
              </a:spcBef>
              <a:buNone/>
              <a:defRPr sz="800" b="0" i="0" u="none" strike="noStrike" cap="none">
                <a:solidFill>
                  <a:srgbClr val="8A96A8"/>
                </a:solidFill>
                <a:latin typeface="Arial"/>
                <a:ea typeface="Arial"/>
                <a:cs typeface="Arial"/>
                <a:sym typeface="Arial"/>
              </a:defRPr>
            </a:lvl3pPr>
            <a:lvl4pPr marL="0" marR="0" lvl="3" indent="0" algn="l" rtl="0">
              <a:spcBef>
                <a:spcPts val="0"/>
              </a:spcBef>
              <a:buNone/>
              <a:defRPr sz="800" b="0" i="0" u="none" strike="noStrike" cap="none">
                <a:solidFill>
                  <a:srgbClr val="8A96A8"/>
                </a:solidFill>
                <a:latin typeface="Arial"/>
                <a:ea typeface="Arial"/>
                <a:cs typeface="Arial"/>
                <a:sym typeface="Arial"/>
              </a:defRPr>
            </a:lvl4pPr>
            <a:lvl5pPr marL="0" marR="0" lvl="4" indent="0" algn="l" rtl="0">
              <a:spcBef>
                <a:spcPts val="0"/>
              </a:spcBef>
              <a:buNone/>
              <a:defRPr sz="800" b="0" i="0" u="none" strike="noStrike" cap="none">
                <a:solidFill>
                  <a:srgbClr val="8A96A8"/>
                </a:solidFill>
                <a:latin typeface="Arial"/>
                <a:ea typeface="Arial"/>
                <a:cs typeface="Arial"/>
                <a:sym typeface="Arial"/>
              </a:defRPr>
            </a:lvl5pPr>
            <a:lvl6pPr marL="0" marR="0" lvl="5" indent="0" algn="l" rtl="0">
              <a:spcBef>
                <a:spcPts val="0"/>
              </a:spcBef>
              <a:buNone/>
              <a:defRPr sz="800" b="0" i="0" u="none" strike="noStrike" cap="none">
                <a:solidFill>
                  <a:srgbClr val="8A96A8"/>
                </a:solidFill>
                <a:latin typeface="Arial"/>
                <a:ea typeface="Arial"/>
                <a:cs typeface="Arial"/>
                <a:sym typeface="Arial"/>
              </a:defRPr>
            </a:lvl6pPr>
            <a:lvl7pPr marL="0" marR="0" lvl="6" indent="0" algn="l" rtl="0">
              <a:spcBef>
                <a:spcPts val="0"/>
              </a:spcBef>
              <a:buNone/>
              <a:defRPr sz="800" b="0" i="0" u="none" strike="noStrike" cap="none">
                <a:solidFill>
                  <a:srgbClr val="8A96A8"/>
                </a:solidFill>
                <a:latin typeface="Arial"/>
                <a:ea typeface="Arial"/>
                <a:cs typeface="Arial"/>
                <a:sym typeface="Arial"/>
              </a:defRPr>
            </a:lvl7pPr>
            <a:lvl8pPr marL="0" marR="0" lvl="7" indent="0" algn="l" rtl="0">
              <a:spcBef>
                <a:spcPts val="0"/>
              </a:spcBef>
              <a:buNone/>
              <a:defRPr sz="800" b="0" i="0" u="none" strike="noStrike" cap="none">
                <a:solidFill>
                  <a:srgbClr val="8A96A8"/>
                </a:solidFill>
                <a:latin typeface="Arial"/>
                <a:ea typeface="Arial"/>
                <a:cs typeface="Arial"/>
                <a:sym typeface="Arial"/>
              </a:defRPr>
            </a:lvl8pPr>
            <a:lvl9pPr marL="0" marR="0" lvl="8" indent="0" algn="l" rtl="0">
              <a:spcBef>
                <a:spcPts val="0"/>
              </a:spcBef>
              <a:buNone/>
              <a:defRPr sz="800" b="0" i="0" u="none" strike="noStrike" cap="none">
                <a:solidFill>
                  <a:srgbClr val="8A96A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C"/>
        </a:solidFill>
        <a:effectLst/>
      </p:bgPr>
    </p:bg>
    <p:spTree>
      <p:nvGrpSpPr>
        <p:cNvPr id="1" name="Shape 21"/>
        <p:cNvGrpSpPr/>
        <p:nvPr/>
      </p:nvGrpSpPr>
      <p:grpSpPr>
        <a:xfrm>
          <a:off x="0" y="0"/>
          <a:ext cx="0" cy="0"/>
          <a:chOff x="0" y="0"/>
          <a:chExt cx="0" cy="0"/>
        </a:xfrm>
      </p:grpSpPr>
      <p:sp>
        <p:nvSpPr>
          <p:cNvPr id="22" name="Google Shape;22;p1"/>
          <p:cNvSpPr/>
          <p:nvPr/>
        </p:nvSpPr>
        <p:spPr>
          <a:xfrm>
            <a:off x="6949440" y="731520"/>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 name="Google Shape;23;p1"/>
          <p:cNvSpPr/>
          <p:nvPr/>
        </p:nvSpPr>
        <p:spPr>
          <a:xfrm>
            <a:off x="7909560" y="804672"/>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 name="Google Shape;24;p1"/>
          <p:cNvSpPr/>
          <p:nvPr/>
        </p:nvSpPr>
        <p:spPr>
          <a:xfrm>
            <a:off x="8869680" y="877824"/>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25;p1"/>
          <p:cNvSpPr/>
          <p:nvPr/>
        </p:nvSpPr>
        <p:spPr>
          <a:xfrm>
            <a:off x="9829800" y="731520"/>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26;p1"/>
          <p:cNvSpPr/>
          <p:nvPr/>
        </p:nvSpPr>
        <p:spPr>
          <a:xfrm>
            <a:off x="10789920" y="804672"/>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 name="Google Shape;27;p1"/>
          <p:cNvSpPr/>
          <p:nvPr/>
        </p:nvSpPr>
        <p:spPr>
          <a:xfrm>
            <a:off x="7114032" y="1792224"/>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 name="Google Shape;28;p1"/>
          <p:cNvSpPr/>
          <p:nvPr/>
        </p:nvSpPr>
        <p:spPr>
          <a:xfrm>
            <a:off x="8074152" y="1645920"/>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 name="Google Shape;29;p1"/>
          <p:cNvSpPr/>
          <p:nvPr/>
        </p:nvSpPr>
        <p:spPr>
          <a:xfrm>
            <a:off x="9034272" y="1719072"/>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0" name="Google Shape;30;p1"/>
          <p:cNvSpPr/>
          <p:nvPr/>
        </p:nvSpPr>
        <p:spPr>
          <a:xfrm>
            <a:off x="9994392" y="1792224"/>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 name="Google Shape;31;p1"/>
          <p:cNvSpPr/>
          <p:nvPr/>
        </p:nvSpPr>
        <p:spPr>
          <a:xfrm>
            <a:off x="6949440" y="2633472"/>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 name="Google Shape;32;p1"/>
          <p:cNvSpPr/>
          <p:nvPr/>
        </p:nvSpPr>
        <p:spPr>
          <a:xfrm>
            <a:off x="7909560" y="2706624"/>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 name="Google Shape;33;p1"/>
          <p:cNvSpPr/>
          <p:nvPr/>
        </p:nvSpPr>
        <p:spPr>
          <a:xfrm>
            <a:off x="8869680" y="2560320"/>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4" name="Google Shape;34;p1"/>
          <p:cNvSpPr/>
          <p:nvPr/>
        </p:nvSpPr>
        <p:spPr>
          <a:xfrm>
            <a:off x="9829800" y="2633472"/>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 name="Google Shape;35;p1"/>
          <p:cNvSpPr/>
          <p:nvPr/>
        </p:nvSpPr>
        <p:spPr>
          <a:xfrm>
            <a:off x="10789920" y="2706624"/>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 name="Google Shape;36;p1"/>
          <p:cNvSpPr/>
          <p:nvPr/>
        </p:nvSpPr>
        <p:spPr>
          <a:xfrm>
            <a:off x="7114032" y="3474720"/>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 name="Google Shape;37;p1"/>
          <p:cNvSpPr/>
          <p:nvPr/>
        </p:nvSpPr>
        <p:spPr>
          <a:xfrm>
            <a:off x="8074152" y="3547872"/>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 name="Google Shape;38;p1"/>
          <p:cNvSpPr/>
          <p:nvPr/>
        </p:nvSpPr>
        <p:spPr>
          <a:xfrm>
            <a:off x="9034272" y="3621024"/>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 name="Google Shape;39;p1"/>
          <p:cNvSpPr/>
          <p:nvPr/>
        </p:nvSpPr>
        <p:spPr>
          <a:xfrm>
            <a:off x="9994392" y="3474720"/>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 name="Google Shape;40;p1"/>
          <p:cNvSpPr/>
          <p:nvPr/>
        </p:nvSpPr>
        <p:spPr>
          <a:xfrm>
            <a:off x="10954512" y="3547872"/>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41;p1"/>
          <p:cNvSpPr/>
          <p:nvPr/>
        </p:nvSpPr>
        <p:spPr>
          <a:xfrm>
            <a:off x="6949440" y="4535424"/>
            <a:ext cx="73152" cy="73152"/>
          </a:xfrm>
          <a:prstGeom prst="ellipse">
            <a:avLst/>
          </a:prstGeom>
          <a:solidFill>
            <a:srgbClr val="F6C453">
              <a:alpha val="80000"/>
            </a:srgbClr>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 name="Google Shape;42;p1"/>
          <p:cNvSpPr/>
          <p:nvPr/>
        </p:nvSpPr>
        <p:spPr>
          <a:xfrm>
            <a:off x="7909560" y="4389120"/>
            <a:ext cx="73152" cy="73152"/>
          </a:xfrm>
          <a:prstGeom prst="ellipse">
            <a:avLst/>
          </a:prstGeom>
          <a:solidFill>
            <a:srgbClr val="27B5FF">
              <a:alpha val="80000"/>
            </a:srgbClr>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43" name="Google Shape;43;p1"/>
          <p:cNvCxnSpPr/>
          <p:nvPr/>
        </p:nvCxnSpPr>
        <p:spPr>
          <a:xfrm rot="10800000" flipH="1">
            <a:off x="7406640" y="914400"/>
            <a:ext cx="1554480" cy="274320"/>
          </a:xfrm>
          <a:prstGeom prst="straightConnector1">
            <a:avLst/>
          </a:prstGeom>
          <a:noFill/>
          <a:ln w="15225" cap="flat" cmpd="sng">
            <a:solidFill>
              <a:srgbClr val="31539A"/>
            </a:solidFill>
            <a:prstDash val="solid"/>
            <a:round/>
            <a:headEnd type="none" w="sm" len="sm"/>
            <a:tailEnd type="none" w="sm" len="sm"/>
          </a:ln>
        </p:spPr>
      </p:cxnSp>
      <p:cxnSp>
        <p:nvCxnSpPr>
          <p:cNvPr id="44" name="Google Shape;44;p1"/>
          <p:cNvCxnSpPr/>
          <p:nvPr/>
        </p:nvCxnSpPr>
        <p:spPr>
          <a:xfrm>
            <a:off x="7406640" y="1188720"/>
            <a:ext cx="640080" cy="1280160"/>
          </a:xfrm>
          <a:prstGeom prst="straightConnector1">
            <a:avLst/>
          </a:prstGeom>
          <a:noFill/>
          <a:ln w="15225" cap="flat" cmpd="sng">
            <a:solidFill>
              <a:srgbClr val="31539A"/>
            </a:solidFill>
            <a:prstDash val="solid"/>
            <a:round/>
            <a:headEnd type="none" w="sm" len="sm"/>
            <a:tailEnd type="none" w="sm" len="sm"/>
          </a:ln>
        </p:spPr>
      </p:cxnSp>
      <p:cxnSp>
        <p:nvCxnSpPr>
          <p:cNvPr id="45" name="Google Shape;45;p1"/>
          <p:cNvCxnSpPr/>
          <p:nvPr/>
        </p:nvCxnSpPr>
        <p:spPr>
          <a:xfrm>
            <a:off x="8961120" y="914400"/>
            <a:ext cx="1097280" cy="731520"/>
          </a:xfrm>
          <a:prstGeom prst="straightConnector1">
            <a:avLst/>
          </a:prstGeom>
          <a:noFill/>
          <a:ln w="15225" cap="flat" cmpd="sng">
            <a:solidFill>
              <a:srgbClr val="31539A"/>
            </a:solidFill>
            <a:prstDash val="solid"/>
            <a:round/>
            <a:headEnd type="none" w="sm" len="sm"/>
            <a:tailEnd type="none" w="sm" len="sm"/>
          </a:ln>
        </p:spPr>
      </p:cxnSp>
      <p:cxnSp>
        <p:nvCxnSpPr>
          <p:cNvPr id="46" name="Google Shape;46;p1"/>
          <p:cNvCxnSpPr/>
          <p:nvPr/>
        </p:nvCxnSpPr>
        <p:spPr>
          <a:xfrm>
            <a:off x="8961120" y="914400"/>
            <a:ext cx="457200" cy="2011680"/>
          </a:xfrm>
          <a:prstGeom prst="straightConnector1">
            <a:avLst/>
          </a:prstGeom>
          <a:noFill/>
          <a:ln w="15225" cap="flat" cmpd="sng">
            <a:solidFill>
              <a:srgbClr val="31539A"/>
            </a:solidFill>
            <a:prstDash val="solid"/>
            <a:round/>
            <a:headEnd type="none" w="sm" len="sm"/>
            <a:tailEnd type="none" w="sm" len="sm"/>
          </a:ln>
        </p:spPr>
      </p:cxnSp>
      <p:cxnSp>
        <p:nvCxnSpPr>
          <p:cNvPr id="47" name="Google Shape;47;p1"/>
          <p:cNvCxnSpPr/>
          <p:nvPr/>
        </p:nvCxnSpPr>
        <p:spPr>
          <a:xfrm>
            <a:off x="10058400" y="1645920"/>
            <a:ext cx="640080" cy="1005840"/>
          </a:xfrm>
          <a:prstGeom prst="straightConnector1">
            <a:avLst/>
          </a:prstGeom>
          <a:noFill/>
          <a:ln w="15225" cap="flat" cmpd="sng">
            <a:solidFill>
              <a:srgbClr val="31539A"/>
            </a:solidFill>
            <a:prstDash val="solid"/>
            <a:round/>
            <a:headEnd type="none" w="sm" len="sm"/>
            <a:tailEnd type="none" w="sm" len="sm"/>
          </a:ln>
        </p:spPr>
      </p:cxnSp>
      <p:cxnSp>
        <p:nvCxnSpPr>
          <p:cNvPr id="48" name="Google Shape;48;p1"/>
          <p:cNvCxnSpPr/>
          <p:nvPr/>
        </p:nvCxnSpPr>
        <p:spPr>
          <a:xfrm>
            <a:off x="8046720" y="2468880"/>
            <a:ext cx="1371600" cy="457200"/>
          </a:xfrm>
          <a:prstGeom prst="straightConnector1">
            <a:avLst/>
          </a:prstGeom>
          <a:noFill/>
          <a:ln w="15225" cap="flat" cmpd="sng">
            <a:solidFill>
              <a:srgbClr val="31539A"/>
            </a:solidFill>
            <a:prstDash val="solid"/>
            <a:round/>
            <a:headEnd type="none" w="sm" len="sm"/>
            <a:tailEnd type="none" w="sm" len="sm"/>
          </a:ln>
        </p:spPr>
      </p:cxnSp>
      <p:cxnSp>
        <p:nvCxnSpPr>
          <p:cNvPr id="49" name="Google Shape;49;p1"/>
          <p:cNvCxnSpPr/>
          <p:nvPr/>
        </p:nvCxnSpPr>
        <p:spPr>
          <a:xfrm>
            <a:off x="8046720" y="2468880"/>
            <a:ext cx="365760" cy="1463040"/>
          </a:xfrm>
          <a:prstGeom prst="straightConnector1">
            <a:avLst/>
          </a:prstGeom>
          <a:noFill/>
          <a:ln w="15225" cap="flat" cmpd="sng">
            <a:solidFill>
              <a:srgbClr val="31539A"/>
            </a:solidFill>
            <a:prstDash val="solid"/>
            <a:round/>
            <a:headEnd type="none" w="sm" len="sm"/>
            <a:tailEnd type="none" w="sm" len="sm"/>
          </a:ln>
        </p:spPr>
      </p:cxnSp>
      <p:cxnSp>
        <p:nvCxnSpPr>
          <p:cNvPr id="50" name="Google Shape;50;p1"/>
          <p:cNvCxnSpPr/>
          <p:nvPr/>
        </p:nvCxnSpPr>
        <p:spPr>
          <a:xfrm>
            <a:off x="9418320" y="2926080"/>
            <a:ext cx="548640" cy="1280160"/>
          </a:xfrm>
          <a:prstGeom prst="straightConnector1">
            <a:avLst/>
          </a:prstGeom>
          <a:noFill/>
          <a:ln w="15225" cap="flat" cmpd="sng">
            <a:solidFill>
              <a:srgbClr val="31539A"/>
            </a:solidFill>
            <a:prstDash val="solid"/>
            <a:round/>
            <a:headEnd type="none" w="sm" len="sm"/>
            <a:tailEnd type="none" w="sm" len="sm"/>
          </a:ln>
        </p:spPr>
      </p:cxnSp>
      <p:cxnSp>
        <p:nvCxnSpPr>
          <p:cNvPr id="51" name="Google Shape;51;p1"/>
          <p:cNvCxnSpPr/>
          <p:nvPr/>
        </p:nvCxnSpPr>
        <p:spPr>
          <a:xfrm flipH="1">
            <a:off x="9966960" y="2651760"/>
            <a:ext cx="731520" cy="1554480"/>
          </a:xfrm>
          <a:prstGeom prst="straightConnector1">
            <a:avLst/>
          </a:prstGeom>
          <a:noFill/>
          <a:ln w="15225" cap="flat" cmpd="sng">
            <a:solidFill>
              <a:srgbClr val="31539A"/>
            </a:solidFill>
            <a:prstDash val="solid"/>
            <a:round/>
            <a:headEnd type="none" w="sm" len="sm"/>
            <a:tailEnd type="none" w="sm" len="sm"/>
          </a:ln>
        </p:spPr>
      </p:cxnSp>
      <p:cxnSp>
        <p:nvCxnSpPr>
          <p:cNvPr id="52" name="Google Shape;52;p1"/>
          <p:cNvCxnSpPr/>
          <p:nvPr/>
        </p:nvCxnSpPr>
        <p:spPr>
          <a:xfrm>
            <a:off x="8412480" y="3931920"/>
            <a:ext cx="1554480" cy="274320"/>
          </a:xfrm>
          <a:prstGeom prst="straightConnector1">
            <a:avLst/>
          </a:prstGeom>
          <a:noFill/>
          <a:ln w="15225" cap="flat" cmpd="sng">
            <a:solidFill>
              <a:srgbClr val="31539A"/>
            </a:solidFill>
            <a:prstDash val="solid"/>
            <a:round/>
            <a:headEnd type="none" w="sm" len="sm"/>
            <a:tailEnd type="none" w="sm" len="sm"/>
          </a:ln>
        </p:spPr>
      </p:cxnSp>
      <p:cxnSp>
        <p:nvCxnSpPr>
          <p:cNvPr id="53" name="Google Shape;53;p1"/>
          <p:cNvCxnSpPr/>
          <p:nvPr/>
        </p:nvCxnSpPr>
        <p:spPr>
          <a:xfrm flipH="1">
            <a:off x="7315200" y="3931920"/>
            <a:ext cx="1097280" cy="914400"/>
          </a:xfrm>
          <a:prstGeom prst="straightConnector1">
            <a:avLst/>
          </a:prstGeom>
          <a:noFill/>
          <a:ln w="15225" cap="flat" cmpd="sng">
            <a:solidFill>
              <a:srgbClr val="31539A"/>
            </a:solidFill>
            <a:prstDash val="solid"/>
            <a:round/>
            <a:headEnd type="none" w="sm" len="sm"/>
            <a:tailEnd type="none" w="sm" len="sm"/>
          </a:ln>
        </p:spPr>
      </p:cxnSp>
      <p:cxnSp>
        <p:nvCxnSpPr>
          <p:cNvPr id="54" name="Google Shape;54;p1"/>
          <p:cNvCxnSpPr/>
          <p:nvPr/>
        </p:nvCxnSpPr>
        <p:spPr>
          <a:xfrm>
            <a:off x="9966960" y="4206240"/>
            <a:ext cx="822960" cy="548640"/>
          </a:xfrm>
          <a:prstGeom prst="straightConnector1">
            <a:avLst/>
          </a:prstGeom>
          <a:noFill/>
          <a:ln w="15225" cap="flat" cmpd="sng">
            <a:solidFill>
              <a:srgbClr val="31539A"/>
            </a:solidFill>
            <a:prstDash val="solid"/>
            <a:round/>
            <a:headEnd type="none" w="sm" len="sm"/>
            <a:tailEnd type="none" w="sm" len="sm"/>
          </a:ln>
        </p:spPr>
      </p:cxnSp>
      <p:cxnSp>
        <p:nvCxnSpPr>
          <p:cNvPr id="55" name="Google Shape;55;p1"/>
          <p:cNvCxnSpPr/>
          <p:nvPr/>
        </p:nvCxnSpPr>
        <p:spPr>
          <a:xfrm rot="10800000" flipH="1">
            <a:off x="7315200" y="4754880"/>
            <a:ext cx="3474720" cy="91440"/>
          </a:xfrm>
          <a:prstGeom prst="straightConnector1">
            <a:avLst/>
          </a:prstGeom>
          <a:noFill/>
          <a:ln w="15225" cap="flat" cmpd="sng">
            <a:solidFill>
              <a:srgbClr val="31539A"/>
            </a:solidFill>
            <a:prstDash val="solid"/>
            <a:round/>
            <a:headEnd type="none" w="sm" len="sm"/>
            <a:tailEnd type="none" w="sm" len="sm"/>
          </a:ln>
        </p:spPr>
      </p:cxnSp>
      <p:sp>
        <p:nvSpPr>
          <p:cNvPr id="56" name="Google Shape;56;p1"/>
          <p:cNvSpPr/>
          <p:nvPr/>
        </p:nvSpPr>
        <p:spPr>
          <a:xfrm>
            <a:off x="7315190" y="1188720"/>
            <a:ext cx="183000" cy="183000"/>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7" name="Google Shape;57;p1"/>
          <p:cNvSpPr/>
          <p:nvPr/>
        </p:nvSpPr>
        <p:spPr>
          <a:xfrm>
            <a:off x="8869670" y="859550"/>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8" name="Google Shape;58;p1"/>
          <p:cNvSpPr/>
          <p:nvPr/>
        </p:nvSpPr>
        <p:spPr>
          <a:xfrm>
            <a:off x="10058400" y="1645920"/>
            <a:ext cx="182880" cy="18288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9" name="Google Shape;59;p1"/>
          <p:cNvSpPr/>
          <p:nvPr/>
        </p:nvSpPr>
        <p:spPr>
          <a:xfrm>
            <a:off x="7982700" y="2395600"/>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0" name="Google Shape;60;p1"/>
          <p:cNvSpPr/>
          <p:nvPr/>
        </p:nvSpPr>
        <p:spPr>
          <a:xfrm>
            <a:off x="9301920" y="2779780"/>
            <a:ext cx="183000" cy="183000"/>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1" name="Google Shape;61;p1"/>
          <p:cNvSpPr/>
          <p:nvPr/>
        </p:nvSpPr>
        <p:spPr>
          <a:xfrm>
            <a:off x="10607055" y="2578610"/>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2" name="Google Shape;62;p1"/>
          <p:cNvSpPr/>
          <p:nvPr/>
        </p:nvSpPr>
        <p:spPr>
          <a:xfrm>
            <a:off x="8296080" y="3847245"/>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3" name="Google Shape;63;p1"/>
          <p:cNvSpPr/>
          <p:nvPr/>
        </p:nvSpPr>
        <p:spPr>
          <a:xfrm>
            <a:off x="9902960" y="4114803"/>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4" name="Google Shape;64;p1"/>
          <p:cNvSpPr/>
          <p:nvPr/>
        </p:nvSpPr>
        <p:spPr>
          <a:xfrm>
            <a:off x="7251200" y="4709158"/>
            <a:ext cx="183000" cy="183000"/>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5" name="Google Shape;65;p1"/>
          <p:cNvSpPr/>
          <p:nvPr/>
        </p:nvSpPr>
        <p:spPr>
          <a:xfrm>
            <a:off x="10734995" y="4709105"/>
            <a:ext cx="183000" cy="1830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6" name="Google Shape;66;p1"/>
          <p:cNvSpPr/>
          <p:nvPr/>
        </p:nvSpPr>
        <p:spPr>
          <a:xfrm>
            <a:off x="658368" y="566928"/>
            <a:ext cx="3657600" cy="2743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1000"/>
              <a:buFont typeface="Arial"/>
              <a:buNone/>
            </a:pPr>
            <a:r>
              <a:rPr lang="en-US" sz="1000" b="1">
                <a:solidFill>
                  <a:srgbClr val="1F4EEA"/>
                </a:solidFill>
                <a:latin typeface="Arial"/>
                <a:ea typeface="Arial"/>
                <a:cs typeface="Arial"/>
                <a:sym typeface="Arial"/>
              </a:rPr>
              <a:t>INDABAX ESWATINI 2026</a:t>
            </a:r>
            <a:endParaRPr sz="1000">
              <a:solidFill>
                <a:schemeClr val="dk1"/>
              </a:solidFill>
              <a:latin typeface="Arial"/>
              <a:ea typeface="Arial"/>
              <a:cs typeface="Arial"/>
              <a:sym typeface="Arial"/>
            </a:endParaRPr>
          </a:p>
        </p:txBody>
      </p:sp>
      <p:sp>
        <p:nvSpPr>
          <p:cNvPr id="67" name="Google Shape;67;p1"/>
          <p:cNvSpPr/>
          <p:nvPr/>
        </p:nvSpPr>
        <p:spPr>
          <a:xfrm>
            <a:off x="658375" y="1143000"/>
            <a:ext cx="6291000" cy="2478000"/>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3400"/>
              <a:buFont typeface="Play"/>
              <a:buNone/>
            </a:pPr>
            <a:r>
              <a:rPr lang="en-US" sz="3400" b="1">
                <a:solidFill>
                  <a:srgbClr val="0B1630"/>
                </a:solidFill>
                <a:latin typeface="Play"/>
                <a:ea typeface="Play"/>
                <a:cs typeface="Play"/>
                <a:sym typeface="Play"/>
              </a:rPr>
              <a:t>From Community</a:t>
            </a:r>
            <a:r>
              <a:rPr lang="en-US" sz="3400">
                <a:solidFill>
                  <a:schemeClr val="dk1"/>
                </a:solidFill>
              </a:rPr>
              <a:t> </a:t>
            </a:r>
            <a:r>
              <a:rPr lang="en-US" sz="3400" b="1">
                <a:solidFill>
                  <a:srgbClr val="0B1630"/>
                </a:solidFill>
                <a:latin typeface="Play"/>
                <a:ea typeface="Play"/>
                <a:cs typeface="Play"/>
                <a:sym typeface="Play"/>
              </a:rPr>
              <a:t>to Intelligence - </a:t>
            </a:r>
            <a:r>
              <a:rPr lang="en-US" sz="3400" b="1">
                <a:solidFill>
                  <a:srgbClr val="1C2436"/>
                </a:solidFill>
                <a:latin typeface="Play"/>
                <a:ea typeface="Play"/>
                <a:cs typeface="Play"/>
                <a:sym typeface="Play"/>
              </a:rPr>
              <a:t>Building Eswatini’s AI Ecosystem for Strategic Decision-Making</a:t>
            </a:r>
            <a:endParaRPr sz="3400" b="1">
              <a:solidFill>
                <a:schemeClr val="dk1"/>
              </a:solidFill>
              <a:latin typeface="Play"/>
              <a:ea typeface="Play"/>
              <a:cs typeface="Play"/>
              <a:sym typeface="Play"/>
            </a:endParaRPr>
          </a:p>
        </p:txBody>
      </p:sp>
      <p:sp>
        <p:nvSpPr>
          <p:cNvPr id="68" name="Google Shape;68;p1"/>
          <p:cNvSpPr/>
          <p:nvPr/>
        </p:nvSpPr>
        <p:spPr>
          <a:xfrm>
            <a:off x="685800" y="2816352"/>
            <a:ext cx="5669280" cy="685800"/>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1C2436"/>
              </a:buClr>
              <a:buSzPts val="1900"/>
              <a:buFont typeface="Arial"/>
              <a:buNone/>
            </a:pPr>
            <a:endParaRPr sz="1900">
              <a:solidFill>
                <a:schemeClr val="dk1"/>
              </a:solidFill>
              <a:latin typeface="Arial"/>
              <a:ea typeface="Arial"/>
              <a:cs typeface="Arial"/>
              <a:sym typeface="Arial"/>
            </a:endParaRPr>
          </a:p>
        </p:txBody>
      </p:sp>
      <p:sp>
        <p:nvSpPr>
          <p:cNvPr id="69" name="Google Shape;69;p1"/>
          <p:cNvSpPr/>
          <p:nvPr/>
        </p:nvSpPr>
        <p:spPr>
          <a:xfrm>
            <a:off x="10424175" y="182850"/>
            <a:ext cx="1499700" cy="1463100"/>
          </a:xfrm>
          <a:prstGeom prst="roundRect">
            <a:avLst>
              <a:gd name="adj" fmla="val 16667"/>
            </a:avLst>
          </a:prstGeom>
          <a:solidFill>
            <a:srgbClr val="FFFFFF"/>
          </a:solidFill>
          <a:ln w="9525" cap="flat" cmpd="sng">
            <a:solidFill>
              <a:srgbClr val="E0E5E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0" name="Google Shape;70;p1"/>
          <p:cNvSpPr/>
          <p:nvPr/>
        </p:nvSpPr>
        <p:spPr>
          <a:xfrm>
            <a:off x="11558007" y="5029195"/>
            <a:ext cx="109800" cy="109800"/>
          </a:xfrm>
          <a:prstGeom prst="ellipse">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1" name="Google Shape;71;p1"/>
          <p:cNvSpPr/>
          <p:nvPr/>
        </p:nvSpPr>
        <p:spPr>
          <a:xfrm>
            <a:off x="11558007" y="5239463"/>
            <a:ext cx="109800" cy="109800"/>
          </a:xfrm>
          <a:prstGeom prst="ellipse">
            <a:avLst/>
          </a:prstGeom>
          <a:solidFill>
            <a:srgbClr val="27B5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2" name="Google Shape;72;p1"/>
          <p:cNvSpPr/>
          <p:nvPr/>
        </p:nvSpPr>
        <p:spPr>
          <a:xfrm>
            <a:off x="11558007" y="5660030"/>
            <a:ext cx="109800" cy="109800"/>
          </a:xfrm>
          <a:prstGeom prst="ellipse">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 name="Google Shape;73;p1"/>
          <p:cNvSpPr/>
          <p:nvPr/>
        </p:nvSpPr>
        <p:spPr>
          <a:xfrm>
            <a:off x="11558045" y="5449760"/>
            <a:ext cx="109800" cy="109800"/>
          </a:xfrm>
          <a:prstGeom prst="ellipse">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pic>
        <p:nvPicPr>
          <p:cNvPr id="74" name="Google Shape;74;p1" descr="AI-Eswatini-Logo-NoBG-CBwikoxi(1).png"/>
          <p:cNvPicPr preferRelativeResize="0"/>
          <p:nvPr/>
        </p:nvPicPr>
        <p:blipFill rotWithShape="1">
          <a:blip r:embed="rId3">
            <a:alphaModFix/>
          </a:blip>
          <a:srcRect/>
          <a:stretch/>
        </p:blipFill>
        <p:spPr>
          <a:xfrm>
            <a:off x="10762536" y="502914"/>
            <a:ext cx="822975" cy="822975"/>
          </a:xfrm>
          <a:prstGeom prst="rect">
            <a:avLst/>
          </a:prstGeom>
          <a:noFill/>
          <a:ln>
            <a:noFill/>
          </a:ln>
        </p:spPr>
      </p:pic>
      <p:sp>
        <p:nvSpPr>
          <p:cNvPr id="75" name="Google Shape;75;p1"/>
          <p:cNvSpPr txBox="1"/>
          <p:nvPr/>
        </p:nvSpPr>
        <p:spPr>
          <a:xfrm>
            <a:off x="621800" y="5157226"/>
            <a:ext cx="6629400" cy="677100"/>
          </a:xfrm>
          <a:prstGeom prst="rect">
            <a:avLst/>
          </a:prstGeom>
          <a:noFill/>
          <a:ln>
            <a:noFill/>
          </a:ln>
        </p:spPr>
        <p:txBody>
          <a:bodyPr spcFirstLastPara="1" wrap="square" lIns="0" tIns="45700" rIns="0" bIns="45700" anchor="t" anchorCtr="0">
            <a:spAutoFit/>
          </a:bodyPr>
          <a:lstStyle/>
          <a:p>
            <a:pPr marL="0" marR="0" lvl="0" indent="0" algn="l" rtl="0">
              <a:spcBef>
                <a:spcPts val="0"/>
              </a:spcBef>
              <a:spcAft>
                <a:spcPts val="0"/>
              </a:spcAft>
              <a:buNone/>
            </a:pPr>
            <a:r>
              <a:rPr lang="en-US" sz="1000">
                <a:solidFill>
                  <a:srgbClr val="5A6478"/>
                </a:solidFill>
                <a:latin typeface="Arial"/>
                <a:ea typeface="Arial"/>
                <a:cs typeface="Arial"/>
                <a:sym typeface="Arial"/>
              </a:rPr>
              <a:t>Presented by</a:t>
            </a:r>
            <a:endParaRPr/>
          </a:p>
          <a:p>
            <a:pPr marL="0" marR="0" lvl="0" indent="0" algn="l" rtl="0">
              <a:spcBef>
                <a:spcPts val="0"/>
              </a:spcBef>
              <a:spcAft>
                <a:spcPts val="0"/>
              </a:spcAft>
              <a:buNone/>
            </a:pPr>
            <a:r>
              <a:rPr lang="en-US" sz="1800" b="1">
                <a:solidFill>
                  <a:srgbClr val="0B1630"/>
                </a:solidFill>
                <a:latin typeface="Play"/>
                <a:ea typeface="Play"/>
                <a:cs typeface="Play"/>
                <a:sym typeface="Play"/>
              </a:rPr>
              <a:t>Bandile Malaza</a:t>
            </a:r>
            <a:endParaRPr/>
          </a:p>
          <a:p>
            <a:pPr marL="0" marR="0" lvl="0" indent="0" algn="l" rtl="0">
              <a:spcBef>
                <a:spcPts val="0"/>
              </a:spcBef>
              <a:spcAft>
                <a:spcPts val="0"/>
              </a:spcAft>
              <a:buNone/>
            </a:pPr>
            <a:r>
              <a:rPr lang="en-US" sz="1000">
                <a:solidFill>
                  <a:srgbClr val="1C2436"/>
                </a:solidFill>
                <a:latin typeface="Arial"/>
                <a:ea typeface="Arial"/>
                <a:cs typeface="Arial"/>
                <a:sym typeface="Arial"/>
              </a:rPr>
              <a:t>Director of Technology &amp; Skills Development Lead, AI Eswatini</a:t>
            </a:r>
            <a:endParaRPr/>
          </a:p>
        </p:txBody>
      </p:sp>
      <p:sp>
        <p:nvSpPr>
          <p:cNvPr id="76" name="Google Shape;76;p1"/>
          <p:cNvSpPr/>
          <p:nvPr/>
        </p:nvSpPr>
        <p:spPr>
          <a:xfrm>
            <a:off x="621792" y="5870448"/>
            <a:ext cx="1691640" cy="4572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 name="Google Shape;77;p1"/>
          <p:cNvSpPr/>
          <p:nvPr/>
        </p:nvSpPr>
        <p:spPr>
          <a:xfrm>
            <a:off x="2313432" y="5870448"/>
            <a:ext cx="658368" cy="45720"/>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8" name="Google Shape;78;p1"/>
          <p:cNvSpPr/>
          <p:nvPr/>
        </p:nvSpPr>
        <p:spPr>
          <a:xfrm>
            <a:off x="2971800" y="5870448"/>
            <a:ext cx="658368" cy="45720"/>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9" name="Google Shape;79;p1"/>
          <p:cNvSpPr txBox="1"/>
          <p:nvPr/>
        </p:nvSpPr>
        <p:spPr>
          <a:xfrm>
            <a:off x="568900" y="3474725"/>
            <a:ext cx="5422500" cy="594900"/>
          </a:xfrm>
          <a:prstGeom prst="rect">
            <a:avLst/>
          </a:prstGeom>
          <a:noFill/>
          <a:ln>
            <a:noFill/>
          </a:ln>
        </p:spPr>
        <p:txBody>
          <a:bodyPr spcFirstLastPara="1" wrap="square" lIns="91425" tIns="91425" rIns="91425" bIns="91425" anchor="t" anchorCtr="0">
            <a:spAutoFit/>
          </a:bodyPr>
          <a:lstStyle/>
          <a:p>
            <a:pPr marL="0" lvl="0" indent="0" algn="l" rtl="0">
              <a:lnSpc>
                <a:spcPct val="105000"/>
              </a:lnSpc>
              <a:spcBef>
                <a:spcPts val="0"/>
              </a:spcBef>
              <a:spcAft>
                <a:spcPts val="0"/>
              </a:spcAft>
              <a:buNone/>
            </a:pPr>
            <a:r>
              <a:rPr lang="en-US" sz="1300">
                <a:solidFill>
                  <a:srgbClr val="1C2436"/>
                </a:solidFill>
              </a:rPr>
              <a:t>From people and skills → to projects and partnerships → to intelligence for national impact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01 · THE QUESTION</a:t>
            </a:r>
            <a:endParaRPr sz="950">
              <a:solidFill>
                <a:schemeClr val="dk1"/>
              </a:solidFill>
              <a:latin typeface="Arial"/>
              <a:ea typeface="Arial"/>
              <a:cs typeface="Arial"/>
              <a:sym typeface="Arial"/>
            </a:endParaRPr>
          </a:p>
        </p:txBody>
      </p:sp>
      <p:sp>
        <p:nvSpPr>
          <p:cNvPr id="86" name="Google Shape;86;p2"/>
          <p:cNvSpPr/>
          <p:nvPr/>
        </p:nvSpPr>
        <p:spPr>
          <a:xfrm>
            <a:off x="566940" y="794512"/>
            <a:ext cx="10972800" cy="5028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What does it take to build an AI ecosystem in a country like Eswatini?</a:t>
            </a:r>
            <a:endParaRPr sz="2800">
              <a:solidFill>
                <a:schemeClr val="dk1"/>
              </a:solidFill>
              <a:latin typeface="Arial"/>
              <a:ea typeface="Arial"/>
              <a:cs typeface="Arial"/>
              <a:sym typeface="Arial"/>
            </a:endParaRPr>
          </a:p>
        </p:txBody>
      </p:sp>
      <p:sp>
        <p:nvSpPr>
          <p:cNvPr id="87" name="Google Shape;87;p2"/>
          <p:cNvSpPr/>
          <p:nvPr/>
        </p:nvSpPr>
        <p:spPr>
          <a:xfrm>
            <a:off x="566940" y="1344153"/>
            <a:ext cx="10789800" cy="5028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Before a country can make strategic use of AI, it needs the people, data, institutions and communities that can create and interrogate it.</a:t>
            </a:r>
            <a:endParaRPr sz="1350">
              <a:solidFill>
                <a:schemeClr val="dk1"/>
              </a:solidFill>
              <a:latin typeface="Arial"/>
              <a:ea typeface="Arial"/>
              <a:cs typeface="Arial"/>
              <a:sym typeface="Arial"/>
            </a:endParaRPr>
          </a:p>
        </p:txBody>
      </p:sp>
      <p:sp>
        <p:nvSpPr>
          <p:cNvPr id="88" name="Google Shape;88;p2"/>
          <p:cNvSpPr/>
          <p:nvPr/>
        </p:nvSpPr>
        <p:spPr>
          <a:xfrm>
            <a:off x="658368" y="2057400"/>
            <a:ext cx="3246120" cy="1828800"/>
          </a:xfrm>
          <a:prstGeom prst="roundRect">
            <a:avLst>
              <a:gd name="adj" fmla="val 6000"/>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9" name="Google Shape;89;p2"/>
          <p:cNvSpPr/>
          <p:nvPr/>
        </p:nvSpPr>
        <p:spPr>
          <a:xfrm>
            <a:off x="859536" y="2276856"/>
            <a:ext cx="420624" cy="420624"/>
          </a:xfrm>
          <a:prstGeom prst="ellipse">
            <a:avLst/>
          </a:prstGeom>
          <a:solidFill>
            <a:srgbClr val="1236B8"/>
          </a:solidFill>
          <a:ln w="12700" cap="flat" cmpd="sng">
            <a:solidFill>
              <a:srgbClr val="1236B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0" name="Google Shape;90;p2"/>
          <p:cNvSpPr/>
          <p:nvPr/>
        </p:nvSpPr>
        <p:spPr>
          <a:xfrm>
            <a:off x="859536" y="2404976"/>
            <a:ext cx="420600" cy="1647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900"/>
              <a:buFont typeface="Arial"/>
              <a:buNone/>
            </a:pPr>
            <a:r>
              <a:rPr lang="en-US" sz="900" b="1">
                <a:solidFill>
                  <a:schemeClr val="lt1"/>
                </a:solidFill>
                <a:latin typeface="Arial"/>
                <a:ea typeface="Arial"/>
                <a:cs typeface="Arial"/>
                <a:sym typeface="Arial"/>
              </a:rPr>
              <a:t>01</a:t>
            </a:r>
            <a:endParaRPr sz="900">
              <a:solidFill>
                <a:schemeClr val="lt1"/>
              </a:solidFill>
              <a:latin typeface="Arial"/>
              <a:ea typeface="Arial"/>
              <a:cs typeface="Arial"/>
              <a:sym typeface="Arial"/>
            </a:endParaRPr>
          </a:p>
        </p:txBody>
      </p:sp>
      <p:sp>
        <p:nvSpPr>
          <p:cNvPr id="91" name="Google Shape;91;p2"/>
          <p:cNvSpPr/>
          <p:nvPr/>
        </p:nvSpPr>
        <p:spPr>
          <a:xfrm>
            <a:off x="886975" y="2907797"/>
            <a:ext cx="2743200" cy="502800"/>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800"/>
              <a:buFont typeface="Play"/>
              <a:buNone/>
            </a:pPr>
            <a:r>
              <a:rPr lang="en-US" sz="1800" b="1">
                <a:solidFill>
                  <a:srgbClr val="0B1630"/>
                </a:solidFill>
                <a:latin typeface="Play"/>
                <a:ea typeface="Play"/>
                <a:cs typeface="Play"/>
                <a:sym typeface="Play"/>
              </a:rPr>
              <a:t>Who builds the systems?</a:t>
            </a:r>
            <a:endParaRPr sz="1800">
              <a:solidFill>
                <a:schemeClr val="dk1"/>
              </a:solidFill>
              <a:latin typeface="Arial"/>
              <a:ea typeface="Arial"/>
              <a:cs typeface="Arial"/>
              <a:sym typeface="Arial"/>
            </a:endParaRPr>
          </a:p>
        </p:txBody>
      </p:sp>
      <p:sp>
        <p:nvSpPr>
          <p:cNvPr id="92" name="Google Shape;92;p2"/>
          <p:cNvSpPr/>
          <p:nvPr/>
        </p:nvSpPr>
        <p:spPr>
          <a:xfrm>
            <a:off x="4361688" y="2057400"/>
            <a:ext cx="3246120" cy="1828800"/>
          </a:xfrm>
          <a:prstGeom prst="roundRect">
            <a:avLst>
              <a:gd name="adj" fmla="val 6000"/>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3" name="Google Shape;93;p2"/>
          <p:cNvSpPr/>
          <p:nvPr/>
        </p:nvSpPr>
        <p:spPr>
          <a:xfrm>
            <a:off x="4562856" y="2276856"/>
            <a:ext cx="420624" cy="420624"/>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4" name="Google Shape;94;p2"/>
          <p:cNvSpPr/>
          <p:nvPr/>
        </p:nvSpPr>
        <p:spPr>
          <a:xfrm>
            <a:off x="4562856" y="2404863"/>
            <a:ext cx="420600" cy="1647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900"/>
              <a:buFont typeface="Arial"/>
              <a:buNone/>
            </a:pPr>
            <a:r>
              <a:rPr lang="en-US" sz="900" b="1">
                <a:solidFill>
                  <a:schemeClr val="lt1"/>
                </a:solidFill>
                <a:latin typeface="Arial"/>
                <a:ea typeface="Arial"/>
                <a:cs typeface="Arial"/>
                <a:sym typeface="Arial"/>
              </a:rPr>
              <a:t>02</a:t>
            </a:r>
            <a:endParaRPr sz="900">
              <a:solidFill>
                <a:schemeClr val="lt1"/>
              </a:solidFill>
              <a:latin typeface="Arial"/>
              <a:ea typeface="Arial"/>
              <a:cs typeface="Arial"/>
              <a:sym typeface="Arial"/>
            </a:endParaRPr>
          </a:p>
        </p:txBody>
      </p:sp>
      <p:sp>
        <p:nvSpPr>
          <p:cNvPr id="95" name="Google Shape;95;p2"/>
          <p:cNvSpPr/>
          <p:nvPr/>
        </p:nvSpPr>
        <p:spPr>
          <a:xfrm>
            <a:off x="4613138" y="2761480"/>
            <a:ext cx="2743200" cy="6858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800"/>
              <a:buFont typeface="Play"/>
              <a:buNone/>
            </a:pPr>
            <a:r>
              <a:rPr lang="en-US" sz="1800" b="1">
                <a:solidFill>
                  <a:srgbClr val="0B1630"/>
                </a:solidFill>
                <a:latin typeface="Play"/>
                <a:ea typeface="Play"/>
                <a:cs typeface="Play"/>
                <a:sym typeface="Play"/>
              </a:rPr>
              <a:t>Who creates &amp; understands the data?</a:t>
            </a:r>
            <a:endParaRPr sz="1800">
              <a:solidFill>
                <a:schemeClr val="dk1"/>
              </a:solidFill>
              <a:latin typeface="Arial"/>
              <a:ea typeface="Arial"/>
              <a:cs typeface="Arial"/>
              <a:sym typeface="Arial"/>
            </a:endParaRPr>
          </a:p>
        </p:txBody>
      </p:sp>
      <p:sp>
        <p:nvSpPr>
          <p:cNvPr id="96" name="Google Shape;96;p2"/>
          <p:cNvSpPr/>
          <p:nvPr/>
        </p:nvSpPr>
        <p:spPr>
          <a:xfrm>
            <a:off x="8065008" y="2057400"/>
            <a:ext cx="3246000" cy="1828800"/>
          </a:xfrm>
          <a:prstGeom prst="roundRect">
            <a:avLst>
              <a:gd name="adj" fmla="val 6000"/>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7" name="Google Shape;97;p2"/>
          <p:cNvSpPr/>
          <p:nvPr/>
        </p:nvSpPr>
        <p:spPr>
          <a:xfrm>
            <a:off x="8266176" y="2276856"/>
            <a:ext cx="420624" cy="420624"/>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8" name="Google Shape;98;p2"/>
          <p:cNvSpPr/>
          <p:nvPr/>
        </p:nvSpPr>
        <p:spPr>
          <a:xfrm>
            <a:off x="8266176" y="2404926"/>
            <a:ext cx="420600" cy="1647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900"/>
              <a:buFont typeface="Arial"/>
              <a:buNone/>
            </a:pPr>
            <a:r>
              <a:rPr lang="en-US" sz="900" b="1">
                <a:solidFill>
                  <a:srgbClr val="0B1630"/>
                </a:solidFill>
                <a:latin typeface="Arial"/>
                <a:ea typeface="Arial"/>
                <a:cs typeface="Arial"/>
                <a:sym typeface="Arial"/>
              </a:rPr>
              <a:t>03</a:t>
            </a:r>
            <a:endParaRPr sz="900">
              <a:solidFill>
                <a:schemeClr val="dk1"/>
              </a:solidFill>
              <a:latin typeface="Arial"/>
              <a:ea typeface="Arial"/>
              <a:cs typeface="Arial"/>
              <a:sym typeface="Arial"/>
            </a:endParaRPr>
          </a:p>
        </p:txBody>
      </p:sp>
      <p:sp>
        <p:nvSpPr>
          <p:cNvPr id="99" name="Google Shape;99;p2"/>
          <p:cNvSpPr/>
          <p:nvPr/>
        </p:nvSpPr>
        <p:spPr>
          <a:xfrm>
            <a:off x="8339333" y="2816292"/>
            <a:ext cx="2743200" cy="6858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800"/>
              <a:buFont typeface="Play"/>
              <a:buNone/>
            </a:pPr>
            <a:r>
              <a:rPr lang="en-US" sz="1800" b="1">
                <a:solidFill>
                  <a:srgbClr val="0B1630"/>
                </a:solidFill>
                <a:latin typeface="Play"/>
                <a:ea typeface="Play"/>
                <a:cs typeface="Play"/>
                <a:sym typeface="Play"/>
              </a:rPr>
              <a:t>Who turns AI outputs into decisions?</a:t>
            </a:r>
            <a:endParaRPr sz="1800">
              <a:solidFill>
                <a:schemeClr val="dk1"/>
              </a:solidFill>
              <a:latin typeface="Arial"/>
              <a:ea typeface="Arial"/>
              <a:cs typeface="Arial"/>
              <a:sym typeface="Arial"/>
            </a:endParaRPr>
          </a:p>
        </p:txBody>
      </p:sp>
      <p:sp>
        <p:nvSpPr>
          <p:cNvPr id="100" name="Google Shape;100;p2"/>
          <p:cNvSpPr/>
          <p:nvPr/>
        </p:nvSpPr>
        <p:spPr>
          <a:xfrm>
            <a:off x="1367045" y="4462230"/>
            <a:ext cx="9372600" cy="932700"/>
          </a:xfrm>
          <a:prstGeom prst="roundRect">
            <a:avLst>
              <a:gd name="adj" fmla="val 11765"/>
            </a:avLst>
          </a:prstGeom>
          <a:solidFill>
            <a:srgbClr val="0B1630"/>
          </a:solidFill>
          <a:ln w="12700" cap="flat" cmpd="sng">
            <a:solidFill>
              <a:srgbClr val="0B163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1" name="Google Shape;101;p2"/>
          <p:cNvSpPr/>
          <p:nvPr/>
        </p:nvSpPr>
        <p:spPr>
          <a:xfrm>
            <a:off x="1741170" y="4718249"/>
            <a:ext cx="8769300" cy="3840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800"/>
              <a:buFont typeface="Play"/>
              <a:buNone/>
            </a:pPr>
            <a:r>
              <a:rPr lang="en-US" sz="1800" b="1">
                <a:solidFill>
                  <a:schemeClr val="lt1"/>
                </a:solidFill>
                <a:latin typeface="Play"/>
                <a:ea typeface="Play"/>
                <a:cs typeface="Play"/>
                <a:sym typeface="Play"/>
              </a:rPr>
              <a:t>AI capability is not only a technology problem.  </a:t>
            </a:r>
            <a:r>
              <a:rPr lang="en-US" sz="1800" b="1">
                <a:solidFill>
                  <a:srgbClr val="F6C453"/>
                </a:solidFill>
                <a:latin typeface="Play"/>
                <a:ea typeface="Play"/>
                <a:cs typeface="Play"/>
                <a:sym typeface="Play"/>
              </a:rPr>
              <a:t>It is an ecosystem problem.</a:t>
            </a:r>
            <a:endParaRPr sz="1800">
              <a:solidFill>
                <a:schemeClr val="lt1"/>
              </a:solidFill>
              <a:latin typeface="Arial"/>
              <a:ea typeface="Arial"/>
              <a:cs typeface="Arial"/>
              <a:sym typeface="Arial"/>
            </a:endParaRPr>
          </a:p>
        </p:txBody>
      </p:sp>
      <p:sp>
        <p:nvSpPr>
          <p:cNvPr id="102" name="Google Shape;102;p2"/>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2</a:t>
            </a:fld>
            <a:endParaRPr sz="800">
              <a:solidFill>
                <a:srgbClr val="8A96A8"/>
              </a:solidFill>
              <a:latin typeface="Arial"/>
              <a:ea typeface="Arial"/>
              <a:cs typeface="Arial"/>
              <a:sym typeface="Arial"/>
            </a:endParaRPr>
          </a:p>
        </p:txBody>
      </p:sp>
      <p:pic>
        <p:nvPicPr>
          <p:cNvPr id="103" name="Google Shape;103;p2"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104" name="Google Shape;104;p2"/>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5" name="Google Shape;105;p2"/>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6" name="Google Shape;106;p2"/>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7" name="Google Shape;107;p2"/>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8" name="Google Shape;108;p2"/>
          <p:cNvSpPr txBox="1"/>
          <p:nvPr/>
        </p:nvSpPr>
        <p:spPr>
          <a:xfrm>
            <a:off x="5458957" y="6473080"/>
            <a:ext cx="6035100" cy="2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5A6478"/>
                </a:solidFill>
              </a:rPr>
              <a:t>www.aieswatini.org</a:t>
            </a:r>
            <a:endParaRPr/>
          </a:p>
        </p:txBody>
      </p:sp>
      <p:sp>
        <p:nvSpPr>
          <p:cNvPr id="109" name="Google Shape;109;p2"/>
          <p:cNvSpPr txBox="1"/>
          <p:nvPr/>
        </p:nvSpPr>
        <p:spPr>
          <a:xfrm>
            <a:off x="10287000" y="6355080"/>
            <a:ext cx="731400" cy="307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endParaRPr/>
          </a:p>
        </p:txBody>
      </p:sp>
      <p:sp>
        <p:nvSpPr>
          <p:cNvPr id="110" name="Google Shape;110;p2"/>
          <p:cNvSpPr/>
          <p:nvPr/>
        </p:nvSpPr>
        <p:spPr>
          <a:xfrm>
            <a:off x="886975" y="3401574"/>
            <a:ext cx="2514600" cy="4206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4A5570"/>
              </a:buClr>
              <a:buSzPts val="1100"/>
              <a:buFont typeface="Calibri"/>
              <a:buNone/>
            </a:pPr>
            <a:r>
              <a:rPr lang="en-US" sz="1100" b="0" i="0" u="none" strike="noStrike" cap="none">
                <a:solidFill>
                  <a:srgbClr val="4A5570"/>
                </a:solidFill>
                <a:latin typeface="Calibri"/>
                <a:ea typeface="Calibri"/>
                <a:cs typeface="Calibri"/>
                <a:sym typeface="Calibri"/>
              </a:rPr>
              <a:t>Trained talent, researchers, engineers</a:t>
            </a:r>
            <a:endParaRPr sz="1100" b="0" i="0" u="none" strike="noStrike" cap="none">
              <a:solidFill>
                <a:srgbClr val="000000"/>
              </a:solidFill>
              <a:latin typeface="Calibri"/>
              <a:ea typeface="Calibri"/>
              <a:cs typeface="Calibri"/>
              <a:sym typeface="Calibri"/>
            </a:endParaRPr>
          </a:p>
        </p:txBody>
      </p:sp>
      <p:sp>
        <p:nvSpPr>
          <p:cNvPr id="111" name="Google Shape;111;p2"/>
          <p:cNvSpPr/>
          <p:nvPr/>
        </p:nvSpPr>
        <p:spPr>
          <a:xfrm>
            <a:off x="4574750" y="3360475"/>
            <a:ext cx="2820000" cy="502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4A5570"/>
              </a:buClr>
              <a:buSzPts val="1100"/>
              <a:buFont typeface="Calibri"/>
              <a:buNone/>
            </a:pPr>
            <a:r>
              <a:rPr lang="en-US" sz="1100" b="0" i="0" u="none" strike="noStrike" cap="none">
                <a:solidFill>
                  <a:srgbClr val="4A5570"/>
                </a:solidFill>
                <a:latin typeface="Calibri"/>
                <a:ea typeface="Calibri"/>
                <a:cs typeface="Calibri"/>
                <a:sym typeface="Calibri"/>
              </a:rPr>
              <a:t>Institutions, communities, domain experts</a:t>
            </a:r>
            <a:endParaRPr sz="1100" b="0" i="0" u="none" strike="noStrike" cap="none">
              <a:solidFill>
                <a:srgbClr val="000000"/>
              </a:solidFill>
              <a:latin typeface="Calibri"/>
              <a:ea typeface="Calibri"/>
              <a:cs typeface="Calibri"/>
              <a:sym typeface="Calibri"/>
            </a:endParaRPr>
          </a:p>
        </p:txBody>
      </p:sp>
      <p:sp>
        <p:nvSpPr>
          <p:cNvPr id="112" name="Google Shape;112;p2"/>
          <p:cNvSpPr/>
          <p:nvPr/>
        </p:nvSpPr>
        <p:spPr>
          <a:xfrm>
            <a:off x="8430763" y="3360477"/>
            <a:ext cx="2514600" cy="502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4A5570"/>
              </a:buClr>
              <a:buSzPts val="1100"/>
              <a:buFont typeface="Calibri"/>
              <a:buNone/>
            </a:pPr>
            <a:r>
              <a:rPr lang="en-US" sz="1100" b="0" i="0" u="none" strike="noStrike" cap="none">
                <a:solidFill>
                  <a:srgbClr val="4A5570"/>
                </a:solidFill>
                <a:latin typeface="Calibri"/>
                <a:ea typeface="Calibri"/>
                <a:cs typeface="Calibri"/>
                <a:sym typeface="Calibri"/>
              </a:rPr>
              <a:t>Policymakers, leaders, practitioners</a:t>
            </a:r>
            <a:endParaRPr sz="11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4"/>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03 · AI ESWATINI</a:t>
            </a:r>
            <a:endParaRPr sz="950">
              <a:solidFill>
                <a:schemeClr val="dk1"/>
              </a:solidFill>
              <a:latin typeface="Arial"/>
              <a:ea typeface="Arial"/>
              <a:cs typeface="Arial"/>
              <a:sym typeface="Arial"/>
            </a:endParaRPr>
          </a:p>
        </p:txBody>
      </p:sp>
      <p:sp>
        <p:nvSpPr>
          <p:cNvPr id="156" name="Google Shape;156;p4"/>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Building an AI community, not just running AI events</a:t>
            </a:r>
            <a:endParaRPr sz="2800">
              <a:solidFill>
                <a:schemeClr val="dk1"/>
              </a:solidFill>
              <a:latin typeface="Arial"/>
              <a:ea typeface="Arial"/>
              <a:cs typeface="Arial"/>
              <a:sym typeface="Arial"/>
            </a:endParaRPr>
          </a:p>
        </p:txBody>
      </p:sp>
      <p:sp>
        <p:nvSpPr>
          <p:cNvPr id="157" name="Google Shape;157;p4"/>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AI Eswatini positions itself as a catalyst for research, education, innovation and responsible AI adoption in Eswatini.</a:t>
            </a:r>
            <a:endParaRPr sz="1350">
              <a:solidFill>
                <a:schemeClr val="dk1"/>
              </a:solidFill>
              <a:latin typeface="Arial"/>
              <a:ea typeface="Arial"/>
              <a:cs typeface="Arial"/>
              <a:sym typeface="Arial"/>
            </a:endParaRPr>
          </a:p>
        </p:txBody>
      </p:sp>
      <p:sp>
        <p:nvSpPr>
          <p:cNvPr id="158" name="Google Shape;158;p4"/>
          <p:cNvSpPr/>
          <p:nvPr/>
        </p:nvSpPr>
        <p:spPr>
          <a:xfrm>
            <a:off x="713232" y="1938528"/>
            <a:ext cx="1463040" cy="438912"/>
          </a:xfrm>
          <a:prstGeom prst="rect">
            <a:avLst/>
          </a:prstGeom>
          <a:noFill/>
          <a:ln>
            <a:noFill/>
          </a:ln>
        </p:spPr>
        <p:txBody>
          <a:bodyPr spcFirstLastPara="1" wrap="square" lIns="0" tIns="0" rIns="0" bIns="0" anchor="ctr" anchorCtr="0">
            <a:normAutofit lnSpcReduction="10000"/>
          </a:bodyPr>
          <a:lstStyle/>
          <a:p>
            <a:pPr marL="0" marR="0" lvl="0" indent="0" algn="l" rtl="0">
              <a:lnSpc>
                <a:spcPct val="105000"/>
              </a:lnSpc>
              <a:spcBef>
                <a:spcPts val="0"/>
              </a:spcBef>
              <a:spcAft>
                <a:spcPts val="0"/>
              </a:spcAft>
              <a:buClr>
                <a:srgbClr val="1236B8"/>
              </a:buClr>
              <a:buSzPts val="2800"/>
              <a:buFont typeface="Play"/>
              <a:buNone/>
            </a:pPr>
            <a:r>
              <a:rPr lang="en-US" sz="2800" b="1" dirty="0">
                <a:solidFill>
                  <a:srgbClr val="1236B8"/>
                </a:solidFill>
                <a:latin typeface="Play"/>
                <a:ea typeface="Play"/>
                <a:cs typeface="Play"/>
                <a:sym typeface="Play"/>
              </a:rPr>
              <a:t>600+</a:t>
            </a:r>
            <a:endParaRPr sz="2800" dirty="0">
              <a:solidFill>
                <a:schemeClr val="dk1"/>
              </a:solidFill>
              <a:latin typeface="Arial"/>
              <a:ea typeface="Arial"/>
              <a:cs typeface="Arial"/>
              <a:sym typeface="Arial"/>
            </a:endParaRPr>
          </a:p>
        </p:txBody>
      </p:sp>
      <p:sp>
        <p:nvSpPr>
          <p:cNvPr id="159" name="Google Shape;159;p4"/>
          <p:cNvSpPr/>
          <p:nvPr/>
        </p:nvSpPr>
        <p:spPr>
          <a:xfrm>
            <a:off x="713232" y="239572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5E6B7E"/>
              </a:buClr>
              <a:buSzPts val="1050"/>
              <a:buFont typeface="Arial"/>
              <a:buNone/>
            </a:pPr>
            <a:r>
              <a:rPr lang="en-US" sz="1050" b="1">
                <a:solidFill>
                  <a:srgbClr val="5E6B7E"/>
                </a:solidFill>
                <a:latin typeface="Arial"/>
                <a:ea typeface="Arial"/>
                <a:cs typeface="Arial"/>
                <a:sym typeface="Arial"/>
              </a:rPr>
              <a:t>emaSwati trained through Year One programmes</a:t>
            </a:r>
            <a:endParaRPr sz="1050">
              <a:solidFill>
                <a:schemeClr val="dk1"/>
              </a:solidFill>
              <a:latin typeface="Arial"/>
              <a:ea typeface="Arial"/>
              <a:cs typeface="Arial"/>
              <a:sym typeface="Arial"/>
            </a:endParaRPr>
          </a:p>
        </p:txBody>
      </p:sp>
      <p:sp>
        <p:nvSpPr>
          <p:cNvPr id="160" name="Google Shape;160;p4"/>
          <p:cNvSpPr/>
          <p:nvPr/>
        </p:nvSpPr>
        <p:spPr>
          <a:xfrm>
            <a:off x="3611880" y="1938528"/>
            <a:ext cx="1463040" cy="4389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2800"/>
              <a:buFont typeface="Play"/>
              <a:buNone/>
            </a:pPr>
            <a:r>
              <a:rPr lang="en-US" sz="2800" b="1">
                <a:solidFill>
                  <a:srgbClr val="27B5FF"/>
                </a:solidFill>
                <a:latin typeface="Play"/>
                <a:ea typeface="Play"/>
                <a:cs typeface="Play"/>
                <a:sym typeface="Play"/>
              </a:rPr>
              <a:t>10+</a:t>
            </a:r>
            <a:endParaRPr sz="2800">
              <a:solidFill>
                <a:schemeClr val="dk1"/>
              </a:solidFill>
              <a:latin typeface="Arial"/>
              <a:ea typeface="Arial"/>
              <a:cs typeface="Arial"/>
              <a:sym typeface="Arial"/>
            </a:endParaRPr>
          </a:p>
        </p:txBody>
      </p:sp>
      <p:sp>
        <p:nvSpPr>
          <p:cNvPr id="161" name="Google Shape;161;p4"/>
          <p:cNvSpPr/>
          <p:nvPr/>
        </p:nvSpPr>
        <p:spPr>
          <a:xfrm>
            <a:off x="3611880" y="239572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5E6B7E"/>
              </a:buClr>
              <a:buSzPts val="1050"/>
              <a:buFont typeface="Arial"/>
              <a:buNone/>
            </a:pPr>
            <a:r>
              <a:rPr lang="en-US" sz="1050" b="1">
                <a:solidFill>
                  <a:srgbClr val="5E6B7E"/>
                </a:solidFill>
                <a:latin typeface="Arial"/>
                <a:ea typeface="Arial"/>
                <a:cs typeface="Arial"/>
                <a:sym typeface="Arial"/>
              </a:rPr>
              <a:t>local &amp; global partnerships</a:t>
            </a:r>
            <a:endParaRPr sz="1050">
              <a:solidFill>
                <a:schemeClr val="dk1"/>
              </a:solidFill>
              <a:latin typeface="Arial"/>
              <a:ea typeface="Arial"/>
              <a:cs typeface="Arial"/>
              <a:sym typeface="Arial"/>
            </a:endParaRPr>
          </a:p>
        </p:txBody>
      </p:sp>
      <p:sp>
        <p:nvSpPr>
          <p:cNvPr id="162" name="Google Shape;162;p4"/>
          <p:cNvSpPr/>
          <p:nvPr/>
        </p:nvSpPr>
        <p:spPr>
          <a:xfrm>
            <a:off x="6510528" y="1938528"/>
            <a:ext cx="1463040" cy="4389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F6C453"/>
              </a:buClr>
              <a:buSzPts val="2800"/>
              <a:buFont typeface="Play"/>
              <a:buNone/>
            </a:pPr>
            <a:r>
              <a:rPr lang="en-US" sz="2800" b="1">
                <a:solidFill>
                  <a:srgbClr val="F6C453"/>
                </a:solidFill>
                <a:latin typeface="Play"/>
                <a:ea typeface="Play"/>
                <a:cs typeface="Play"/>
                <a:sym typeface="Play"/>
              </a:rPr>
              <a:t>50%+</a:t>
            </a:r>
            <a:endParaRPr sz="2800">
              <a:solidFill>
                <a:schemeClr val="dk1"/>
              </a:solidFill>
              <a:latin typeface="Arial"/>
              <a:ea typeface="Arial"/>
              <a:cs typeface="Arial"/>
              <a:sym typeface="Arial"/>
            </a:endParaRPr>
          </a:p>
        </p:txBody>
      </p:sp>
      <p:sp>
        <p:nvSpPr>
          <p:cNvPr id="163" name="Google Shape;163;p4"/>
          <p:cNvSpPr/>
          <p:nvPr/>
        </p:nvSpPr>
        <p:spPr>
          <a:xfrm>
            <a:off x="6510528" y="239572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5E6B7E"/>
              </a:buClr>
              <a:buSzPts val="1050"/>
              <a:buFont typeface="Arial"/>
              <a:buNone/>
            </a:pPr>
            <a:r>
              <a:rPr lang="en-US" sz="1050" b="1">
                <a:solidFill>
                  <a:srgbClr val="5E6B7E"/>
                </a:solidFill>
                <a:latin typeface="Arial"/>
                <a:ea typeface="Arial"/>
                <a:cs typeface="Arial"/>
                <a:sym typeface="Arial"/>
              </a:rPr>
              <a:t>women-led participation across initiatives</a:t>
            </a:r>
            <a:endParaRPr sz="1050">
              <a:solidFill>
                <a:schemeClr val="dk1"/>
              </a:solidFill>
              <a:latin typeface="Arial"/>
              <a:ea typeface="Arial"/>
              <a:cs typeface="Arial"/>
              <a:sym typeface="Arial"/>
            </a:endParaRPr>
          </a:p>
        </p:txBody>
      </p:sp>
      <p:sp>
        <p:nvSpPr>
          <p:cNvPr id="164" name="Google Shape;164;p4"/>
          <p:cNvSpPr/>
          <p:nvPr/>
        </p:nvSpPr>
        <p:spPr>
          <a:xfrm>
            <a:off x="9189720" y="1938528"/>
            <a:ext cx="1463040" cy="4389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E63B4A"/>
              </a:buClr>
              <a:buSzPts val="2800"/>
              <a:buFont typeface="Play"/>
              <a:buNone/>
            </a:pPr>
            <a:r>
              <a:rPr lang="en-US" sz="2800" b="1">
                <a:solidFill>
                  <a:srgbClr val="E63B4A"/>
                </a:solidFill>
                <a:latin typeface="Play"/>
                <a:ea typeface="Play"/>
                <a:cs typeface="Play"/>
                <a:sym typeface="Play"/>
              </a:rPr>
              <a:t>2nd</a:t>
            </a:r>
            <a:endParaRPr sz="2800">
              <a:solidFill>
                <a:schemeClr val="dk1"/>
              </a:solidFill>
              <a:latin typeface="Arial"/>
              <a:ea typeface="Arial"/>
              <a:cs typeface="Arial"/>
              <a:sym typeface="Arial"/>
            </a:endParaRPr>
          </a:p>
        </p:txBody>
      </p:sp>
      <p:sp>
        <p:nvSpPr>
          <p:cNvPr id="165" name="Google Shape;165;p4"/>
          <p:cNvSpPr/>
          <p:nvPr/>
        </p:nvSpPr>
        <p:spPr>
          <a:xfrm>
            <a:off x="9189720" y="239572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5E6B7E"/>
              </a:buClr>
              <a:buSzPts val="1050"/>
              <a:buFont typeface="Arial"/>
              <a:buNone/>
            </a:pPr>
            <a:r>
              <a:rPr lang="en-US" sz="1050" b="1">
                <a:solidFill>
                  <a:srgbClr val="5E6B7E"/>
                </a:solidFill>
                <a:latin typeface="Arial"/>
                <a:ea typeface="Arial"/>
                <a:cs typeface="Arial"/>
                <a:sym typeface="Arial"/>
              </a:rPr>
              <a:t>First1000 </a:t>
            </a:r>
            <a:r>
              <a:rPr lang="en-US" sz="1050" b="1">
                <a:solidFill>
                  <a:srgbClr val="5E6B7E"/>
                </a:solidFill>
              </a:rPr>
              <a:t>- </a:t>
            </a:r>
            <a:r>
              <a:rPr lang="en-US" sz="1050" b="1">
                <a:solidFill>
                  <a:srgbClr val="5E6B7E"/>
                </a:solidFill>
                <a:latin typeface="Arial"/>
                <a:ea typeface="Arial"/>
                <a:cs typeface="Arial"/>
                <a:sym typeface="Arial"/>
              </a:rPr>
              <a:t>Applied AI Poster showcase, IndabaX South Africa 2026</a:t>
            </a:r>
            <a:endParaRPr sz="1050">
              <a:solidFill>
                <a:schemeClr val="dk1"/>
              </a:solidFill>
              <a:latin typeface="Arial"/>
              <a:ea typeface="Arial"/>
              <a:cs typeface="Arial"/>
              <a:sym typeface="Arial"/>
            </a:endParaRPr>
          </a:p>
        </p:txBody>
      </p:sp>
      <p:sp>
        <p:nvSpPr>
          <p:cNvPr id="166" name="Google Shape;166;p4"/>
          <p:cNvSpPr/>
          <p:nvPr/>
        </p:nvSpPr>
        <p:spPr>
          <a:xfrm>
            <a:off x="658368" y="3337560"/>
            <a:ext cx="2423160" cy="1234440"/>
          </a:xfrm>
          <a:prstGeom prst="roundRect">
            <a:avLst>
              <a:gd name="adj" fmla="val 8889"/>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7" name="Google Shape;167;p4"/>
          <p:cNvSpPr/>
          <p:nvPr/>
        </p:nvSpPr>
        <p:spPr>
          <a:xfrm>
            <a:off x="822960" y="3547872"/>
            <a:ext cx="2011680" cy="20116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RESEARCH</a:t>
            </a:r>
            <a:endParaRPr sz="1000">
              <a:solidFill>
                <a:schemeClr val="dk1"/>
              </a:solidFill>
              <a:latin typeface="Arial"/>
              <a:ea typeface="Arial"/>
              <a:cs typeface="Arial"/>
              <a:sym typeface="Arial"/>
            </a:endParaRPr>
          </a:p>
        </p:txBody>
      </p:sp>
      <p:sp>
        <p:nvSpPr>
          <p:cNvPr id="168" name="Google Shape;168;p4"/>
          <p:cNvSpPr/>
          <p:nvPr/>
        </p:nvSpPr>
        <p:spPr>
          <a:xfrm>
            <a:off x="822960" y="385876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Generate local evidence</a:t>
            </a:r>
            <a:endParaRPr sz="1400">
              <a:solidFill>
                <a:schemeClr val="dk1"/>
              </a:solidFill>
              <a:latin typeface="Arial"/>
              <a:ea typeface="Arial"/>
              <a:cs typeface="Arial"/>
              <a:sym typeface="Arial"/>
            </a:endParaRPr>
          </a:p>
        </p:txBody>
      </p:sp>
      <p:sp>
        <p:nvSpPr>
          <p:cNvPr id="169" name="Google Shape;169;p4"/>
          <p:cNvSpPr/>
          <p:nvPr/>
        </p:nvSpPr>
        <p:spPr>
          <a:xfrm>
            <a:off x="3419856" y="3337560"/>
            <a:ext cx="2423160" cy="1234440"/>
          </a:xfrm>
          <a:prstGeom prst="roundRect">
            <a:avLst>
              <a:gd name="adj" fmla="val 8889"/>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0" name="Google Shape;170;p4"/>
          <p:cNvSpPr/>
          <p:nvPr/>
        </p:nvSpPr>
        <p:spPr>
          <a:xfrm>
            <a:off x="3584448" y="3547872"/>
            <a:ext cx="2011680" cy="20116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SKILLS</a:t>
            </a:r>
            <a:endParaRPr sz="1000">
              <a:solidFill>
                <a:schemeClr val="dk1"/>
              </a:solidFill>
              <a:latin typeface="Arial"/>
              <a:ea typeface="Arial"/>
              <a:cs typeface="Arial"/>
              <a:sym typeface="Arial"/>
            </a:endParaRPr>
          </a:p>
        </p:txBody>
      </p:sp>
      <p:sp>
        <p:nvSpPr>
          <p:cNvPr id="171" name="Google Shape;171;p4"/>
          <p:cNvSpPr/>
          <p:nvPr/>
        </p:nvSpPr>
        <p:spPr>
          <a:xfrm>
            <a:off x="3584448" y="385876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Build technical capability</a:t>
            </a:r>
            <a:endParaRPr sz="1400">
              <a:solidFill>
                <a:schemeClr val="dk1"/>
              </a:solidFill>
              <a:latin typeface="Arial"/>
              <a:ea typeface="Arial"/>
              <a:cs typeface="Arial"/>
              <a:sym typeface="Arial"/>
            </a:endParaRPr>
          </a:p>
        </p:txBody>
      </p:sp>
      <p:sp>
        <p:nvSpPr>
          <p:cNvPr id="172" name="Google Shape;172;p4"/>
          <p:cNvSpPr/>
          <p:nvPr/>
        </p:nvSpPr>
        <p:spPr>
          <a:xfrm>
            <a:off x="6181344" y="3337560"/>
            <a:ext cx="2423160" cy="1234440"/>
          </a:xfrm>
          <a:prstGeom prst="roundRect">
            <a:avLst>
              <a:gd name="adj" fmla="val 8889"/>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3" name="Google Shape;173;p4"/>
          <p:cNvSpPr/>
          <p:nvPr/>
        </p:nvSpPr>
        <p:spPr>
          <a:xfrm>
            <a:off x="6345936" y="3547872"/>
            <a:ext cx="2011680" cy="20116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COMMUNITY</a:t>
            </a:r>
            <a:endParaRPr sz="1000">
              <a:solidFill>
                <a:schemeClr val="dk1"/>
              </a:solidFill>
              <a:latin typeface="Arial"/>
              <a:ea typeface="Arial"/>
              <a:cs typeface="Arial"/>
              <a:sym typeface="Arial"/>
            </a:endParaRPr>
          </a:p>
        </p:txBody>
      </p:sp>
      <p:sp>
        <p:nvSpPr>
          <p:cNvPr id="174" name="Google Shape;174;p4"/>
          <p:cNvSpPr/>
          <p:nvPr/>
        </p:nvSpPr>
        <p:spPr>
          <a:xfrm>
            <a:off x="6345936" y="385876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Connect people</a:t>
            </a:r>
            <a:endParaRPr sz="1400">
              <a:solidFill>
                <a:schemeClr val="dk1"/>
              </a:solidFill>
              <a:latin typeface="Arial"/>
              <a:ea typeface="Arial"/>
              <a:cs typeface="Arial"/>
              <a:sym typeface="Arial"/>
            </a:endParaRPr>
          </a:p>
        </p:txBody>
      </p:sp>
      <p:sp>
        <p:nvSpPr>
          <p:cNvPr id="175" name="Google Shape;175;p4"/>
          <p:cNvSpPr/>
          <p:nvPr/>
        </p:nvSpPr>
        <p:spPr>
          <a:xfrm>
            <a:off x="8942832" y="3337560"/>
            <a:ext cx="2423160" cy="1234440"/>
          </a:xfrm>
          <a:prstGeom prst="roundRect">
            <a:avLst>
              <a:gd name="adj" fmla="val 8889"/>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6" name="Google Shape;176;p4"/>
          <p:cNvSpPr/>
          <p:nvPr/>
        </p:nvSpPr>
        <p:spPr>
          <a:xfrm>
            <a:off x="9107424" y="3547872"/>
            <a:ext cx="2011680" cy="20116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IMPACT</a:t>
            </a:r>
            <a:endParaRPr sz="1000">
              <a:solidFill>
                <a:schemeClr val="dk1"/>
              </a:solidFill>
              <a:latin typeface="Arial"/>
              <a:ea typeface="Arial"/>
              <a:cs typeface="Arial"/>
              <a:sym typeface="Arial"/>
            </a:endParaRPr>
          </a:p>
        </p:txBody>
      </p:sp>
      <p:sp>
        <p:nvSpPr>
          <p:cNvPr id="177" name="Google Shape;177;p4"/>
          <p:cNvSpPr/>
          <p:nvPr/>
        </p:nvSpPr>
        <p:spPr>
          <a:xfrm>
            <a:off x="9107424" y="3858768"/>
            <a:ext cx="2011680" cy="43891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Apply AI to local problems</a:t>
            </a:r>
            <a:endParaRPr sz="1400">
              <a:solidFill>
                <a:schemeClr val="dk1"/>
              </a:solidFill>
              <a:latin typeface="Arial"/>
              <a:ea typeface="Arial"/>
              <a:cs typeface="Arial"/>
              <a:sym typeface="Arial"/>
            </a:endParaRPr>
          </a:p>
        </p:txBody>
      </p:sp>
      <p:sp>
        <p:nvSpPr>
          <p:cNvPr id="178" name="Google Shape;178;p4"/>
          <p:cNvSpPr/>
          <p:nvPr/>
        </p:nvSpPr>
        <p:spPr>
          <a:xfrm>
            <a:off x="822960" y="4983480"/>
            <a:ext cx="10424160" cy="53035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5E6B7E"/>
              </a:buClr>
              <a:buSzPts val="1500"/>
              <a:buFont typeface="Arial"/>
              <a:buNone/>
            </a:pPr>
            <a:r>
              <a:rPr lang="en-US" sz="1500" i="1">
                <a:solidFill>
                  <a:srgbClr val="5E6B7E"/>
                </a:solidFill>
                <a:latin typeface="Arial"/>
                <a:ea typeface="Arial"/>
                <a:cs typeface="Arial"/>
                <a:sym typeface="Arial"/>
              </a:rPr>
              <a:t>“Empower students, researchers, and professionals … building skills, knowledge, and community that lasts.”</a:t>
            </a:r>
            <a:endParaRPr sz="1500">
              <a:solidFill>
                <a:schemeClr val="dk1"/>
              </a:solidFill>
              <a:latin typeface="Arial"/>
              <a:ea typeface="Arial"/>
              <a:cs typeface="Arial"/>
              <a:sym typeface="Arial"/>
            </a:endParaRPr>
          </a:p>
        </p:txBody>
      </p:sp>
      <p:sp>
        <p:nvSpPr>
          <p:cNvPr id="179" name="Google Shape;179;p4"/>
          <p:cNvSpPr/>
          <p:nvPr/>
        </p:nvSpPr>
        <p:spPr>
          <a:xfrm>
            <a:off x="548640" y="6217920"/>
            <a:ext cx="10972800" cy="16459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8A96A8"/>
              </a:buClr>
              <a:buSzPts val="650"/>
              <a:buFont typeface="Arial"/>
              <a:buNone/>
            </a:pPr>
            <a:r>
              <a:rPr lang="en-US" sz="650" i="1">
                <a:solidFill>
                  <a:srgbClr val="8A96A8"/>
                </a:solidFill>
                <a:latin typeface="Arial"/>
                <a:ea typeface="Arial"/>
                <a:cs typeface="Arial"/>
                <a:sym typeface="Arial"/>
              </a:rPr>
              <a:t>Sources: aieswatini.org (mission, public metrics, First1000 recognition)</a:t>
            </a:r>
            <a:endParaRPr sz="650">
              <a:solidFill>
                <a:schemeClr val="dk1"/>
              </a:solidFill>
              <a:latin typeface="Arial"/>
              <a:ea typeface="Arial"/>
              <a:cs typeface="Arial"/>
              <a:sym typeface="Arial"/>
            </a:endParaRPr>
          </a:p>
        </p:txBody>
      </p:sp>
      <p:sp>
        <p:nvSpPr>
          <p:cNvPr id="180" name="Google Shape;180;p4"/>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3</a:t>
            </a:fld>
            <a:endParaRPr sz="800">
              <a:solidFill>
                <a:srgbClr val="8A96A8"/>
              </a:solidFill>
              <a:latin typeface="Arial"/>
              <a:ea typeface="Arial"/>
              <a:cs typeface="Arial"/>
              <a:sym typeface="Arial"/>
            </a:endParaRPr>
          </a:p>
        </p:txBody>
      </p:sp>
      <p:pic>
        <p:nvPicPr>
          <p:cNvPr id="181" name="Google Shape;181;p4"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182" name="Google Shape;182;p4"/>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83" name="Google Shape;183;p4"/>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84" name="Google Shape;184;p4"/>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85" name="Google Shape;185;p4"/>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86" name="Google Shape;186;p4"/>
          <p:cNvSpPr txBox="1"/>
          <p:nvPr/>
        </p:nvSpPr>
        <p:spPr>
          <a:xfrm>
            <a:off x="5441094" y="6475780"/>
            <a:ext cx="6035100" cy="2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5A6478"/>
                </a:solidFill>
              </a:rPr>
              <a:t>www.aieswatini.org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5"/>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04 · THE MODEL</a:t>
            </a:r>
            <a:endParaRPr sz="950">
              <a:solidFill>
                <a:schemeClr val="dk1"/>
              </a:solidFill>
              <a:latin typeface="Arial"/>
              <a:ea typeface="Arial"/>
              <a:cs typeface="Arial"/>
              <a:sym typeface="Arial"/>
            </a:endParaRPr>
          </a:p>
        </p:txBody>
      </p:sp>
      <p:sp>
        <p:nvSpPr>
          <p:cNvPr id="193" name="Google Shape;193;p5"/>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Our approach: build the pipeline</a:t>
            </a:r>
            <a:endParaRPr sz="2800">
              <a:solidFill>
                <a:schemeClr val="dk1"/>
              </a:solidFill>
              <a:latin typeface="Arial"/>
              <a:ea typeface="Arial"/>
              <a:cs typeface="Arial"/>
              <a:sym typeface="Arial"/>
            </a:endParaRPr>
          </a:p>
        </p:txBody>
      </p:sp>
      <p:sp>
        <p:nvSpPr>
          <p:cNvPr id="194" name="Google Shape;194;p5"/>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AI ecosystem growth is a progression from awareness to learning, community, building, research and impact.</a:t>
            </a:r>
            <a:endParaRPr sz="1350">
              <a:solidFill>
                <a:schemeClr val="dk1"/>
              </a:solidFill>
              <a:latin typeface="Arial"/>
              <a:ea typeface="Arial"/>
              <a:cs typeface="Arial"/>
              <a:sym typeface="Arial"/>
            </a:endParaRPr>
          </a:p>
        </p:txBody>
      </p:sp>
      <p:sp>
        <p:nvSpPr>
          <p:cNvPr id="195" name="Google Shape;195;p5"/>
          <p:cNvSpPr/>
          <p:nvPr/>
        </p:nvSpPr>
        <p:spPr>
          <a:xfrm>
            <a:off x="411480"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6" name="Google Shape;196;p5"/>
          <p:cNvSpPr/>
          <p:nvPr/>
        </p:nvSpPr>
        <p:spPr>
          <a:xfrm>
            <a:off x="960120" y="2578608"/>
            <a:ext cx="530352" cy="530352"/>
          </a:xfrm>
          <a:prstGeom prst="ellipse">
            <a:avLst/>
          </a:prstGeom>
          <a:solidFill>
            <a:srgbClr val="1236B8"/>
          </a:solidFill>
          <a:ln w="12700" cap="flat" cmpd="sng">
            <a:solidFill>
              <a:srgbClr val="1236B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7" name="Google Shape;197;p5"/>
          <p:cNvSpPr/>
          <p:nvPr/>
        </p:nvSpPr>
        <p:spPr>
          <a:xfrm>
            <a:off x="960120"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000"/>
              <a:buFont typeface="Arial"/>
              <a:buNone/>
            </a:pPr>
            <a:r>
              <a:rPr lang="en-US" sz="1000" b="1">
                <a:solidFill>
                  <a:srgbClr val="0B1630"/>
                </a:solidFill>
                <a:latin typeface="Arial"/>
                <a:ea typeface="Arial"/>
                <a:cs typeface="Arial"/>
                <a:sym typeface="Arial"/>
              </a:rPr>
              <a:t>01</a:t>
            </a:r>
            <a:endParaRPr sz="1000">
              <a:solidFill>
                <a:schemeClr val="dk1"/>
              </a:solidFill>
              <a:latin typeface="Arial"/>
              <a:ea typeface="Arial"/>
              <a:cs typeface="Arial"/>
              <a:sym typeface="Arial"/>
            </a:endParaRPr>
          </a:p>
        </p:txBody>
      </p:sp>
      <p:sp>
        <p:nvSpPr>
          <p:cNvPr id="198" name="Google Shape;198;p5"/>
          <p:cNvSpPr/>
          <p:nvPr/>
        </p:nvSpPr>
        <p:spPr>
          <a:xfrm>
            <a:off x="521208"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AWARENESS</a:t>
            </a:r>
            <a:endParaRPr sz="1000">
              <a:solidFill>
                <a:schemeClr val="dk1"/>
              </a:solidFill>
              <a:latin typeface="Arial"/>
              <a:ea typeface="Arial"/>
              <a:cs typeface="Arial"/>
              <a:sym typeface="Arial"/>
            </a:endParaRPr>
          </a:p>
        </p:txBody>
      </p:sp>
      <p:sp>
        <p:nvSpPr>
          <p:cNvPr id="199" name="Google Shape;199;p5"/>
          <p:cNvSpPr/>
          <p:nvPr/>
        </p:nvSpPr>
        <p:spPr>
          <a:xfrm>
            <a:off x="521208"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Schools &amp; outreach</a:t>
            </a:r>
            <a:endParaRPr sz="1150">
              <a:solidFill>
                <a:schemeClr val="dk1"/>
              </a:solidFill>
              <a:latin typeface="Arial"/>
              <a:ea typeface="Arial"/>
              <a:cs typeface="Arial"/>
              <a:sym typeface="Arial"/>
            </a:endParaRPr>
          </a:p>
        </p:txBody>
      </p:sp>
      <p:sp>
        <p:nvSpPr>
          <p:cNvPr id="200" name="Google Shape;200;p5"/>
          <p:cNvSpPr/>
          <p:nvPr/>
        </p:nvSpPr>
        <p:spPr>
          <a:xfrm>
            <a:off x="2084832" y="3072384"/>
            <a:ext cx="210312" cy="310896"/>
          </a:xfrm>
          <a:prstGeom prst="chevron">
            <a:avLst>
              <a:gd name="adj" fmla="val 50000"/>
            </a:avLst>
          </a:prstGeom>
          <a:solidFill>
            <a:srgbClr val="BCC9DD"/>
          </a:solidFill>
          <a:ln w="12700" cap="flat" cmpd="sng">
            <a:solidFill>
              <a:srgbClr val="BCC9DD">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1" name="Google Shape;201;p5"/>
          <p:cNvSpPr/>
          <p:nvPr/>
        </p:nvSpPr>
        <p:spPr>
          <a:xfrm>
            <a:off x="2313432"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2" name="Google Shape;202;p5"/>
          <p:cNvSpPr/>
          <p:nvPr/>
        </p:nvSpPr>
        <p:spPr>
          <a:xfrm>
            <a:off x="2862072" y="2578608"/>
            <a:ext cx="530352" cy="530352"/>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3" name="Google Shape;203;p5"/>
          <p:cNvSpPr/>
          <p:nvPr/>
        </p:nvSpPr>
        <p:spPr>
          <a:xfrm>
            <a:off x="2862072"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000"/>
              <a:buFont typeface="Arial"/>
              <a:buNone/>
            </a:pPr>
            <a:r>
              <a:rPr lang="en-US" sz="1000" b="1">
                <a:solidFill>
                  <a:srgbClr val="0B1630"/>
                </a:solidFill>
                <a:latin typeface="Arial"/>
                <a:ea typeface="Arial"/>
                <a:cs typeface="Arial"/>
                <a:sym typeface="Arial"/>
              </a:rPr>
              <a:t>02</a:t>
            </a:r>
            <a:endParaRPr sz="1000">
              <a:solidFill>
                <a:schemeClr val="dk1"/>
              </a:solidFill>
              <a:latin typeface="Arial"/>
              <a:ea typeface="Arial"/>
              <a:cs typeface="Arial"/>
              <a:sym typeface="Arial"/>
            </a:endParaRPr>
          </a:p>
        </p:txBody>
      </p:sp>
      <p:sp>
        <p:nvSpPr>
          <p:cNvPr id="204" name="Google Shape;204;p5"/>
          <p:cNvSpPr/>
          <p:nvPr/>
        </p:nvSpPr>
        <p:spPr>
          <a:xfrm>
            <a:off x="2423160"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LEARNING</a:t>
            </a:r>
            <a:endParaRPr sz="1000">
              <a:solidFill>
                <a:schemeClr val="dk1"/>
              </a:solidFill>
              <a:latin typeface="Arial"/>
              <a:ea typeface="Arial"/>
              <a:cs typeface="Arial"/>
              <a:sym typeface="Arial"/>
            </a:endParaRPr>
          </a:p>
        </p:txBody>
      </p:sp>
      <p:sp>
        <p:nvSpPr>
          <p:cNvPr id="205" name="Google Shape;205;p5"/>
          <p:cNvSpPr/>
          <p:nvPr/>
        </p:nvSpPr>
        <p:spPr>
          <a:xfrm>
            <a:off x="2423160"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Learnathons &amp; pathways</a:t>
            </a:r>
            <a:endParaRPr sz="1150">
              <a:solidFill>
                <a:schemeClr val="dk1"/>
              </a:solidFill>
              <a:latin typeface="Arial"/>
              <a:ea typeface="Arial"/>
              <a:cs typeface="Arial"/>
              <a:sym typeface="Arial"/>
            </a:endParaRPr>
          </a:p>
        </p:txBody>
      </p:sp>
      <p:sp>
        <p:nvSpPr>
          <p:cNvPr id="206" name="Google Shape;206;p5"/>
          <p:cNvSpPr/>
          <p:nvPr/>
        </p:nvSpPr>
        <p:spPr>
          <a:xfrm>
            <a:off x="3986784" y="3072384"/>
            <a:ext cx="210312" cy="310896"/>
          </a:xfrm>
          <a:prstGeom prst="chevron">
            <a:avLst>
              <a:gd name="adj" fmla="val 50000"/>
            </a:avLst>
          </a:prstGeom>
          <a:solidFill>
            <a:srgbClr val="BCC9DD"/>
          </a:solidFill>
          <a:ln w="12700" cap="flat" cmpd="sng">
            <a:solidFill>
              <a:srgbClr val="BCC9DD">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7" name="Google Shape;207;p5"/>
          <p:cNvSpPr/>
          <p:nvPr/>
        </p:nvSpPr>
        <p:spPr>
          <a:xfrm>
            <a:off x="4215384"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8" name="Google Shape;208;p5"/>
          <p:cNvSpPr/>
          <p:nvPr/>
        </p:nvSpPr>
        <p:spPr>
          <a:xfrm>
            <a:off x="4764024" y="2578608"/>
            <a:ext cx="530352" cy="530352"/>
          </a:xfrm>
          <a:prstGeom prst="ellipse">
            <a:avLst/>
          </a:prstGeom>
          <a:solidFill>
            <a:srgbClr val="20A26B"/>
          </a:solidFill>
          <a:ln w="12700" cap="flat" cmpd="sng">
            <a:solidFill>
              <a:srgbClr val="20A26B">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9" name="Google Shape;209;p5"/>
          <p:cNvSpPr/>
          <p:nvPr/>
        </p:nvSpPr>
        <p:spPr>
          <a:xfrm>
            <a:off x="4764024"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000"/>
              <a:buFont typeface="Arial"/>
              <a:buNone/>
            </a:pPr>
            <a:r>
              <a:rPr lang="en-US" sz="1000" b="1">
                <a:solidFill>
                  <a:srgbClr val="0B1630"/>
                </a:solidFill>
                <a:latin typeface="Arial"/>
                <a:ea typeface="Arial"/>
                <a:cs typeface="Arial"/>
                <a:sym typeface="Arial"/>
              </a:rPr>
              <a:t>03</a:t>
            </a:r>
            <a:endParaRPr sz="1000">
              <a:solidFill>
                <a:schemeClr val="dk1"/>
              </a:solidFill>
              <a:latin typeface="Arial"/>
              <a:ea typeface="Arial"/>
              <a:cs typeface="Arial"/>
              <a:sym typeface="Arial"/>
            </a:endParaRPr>
          </a:p>
        </p:txBody>
      </p:sp>
      <p:sp>
        <p:nvSpPr>
          <p:cNvPr id="210" name="Google Shape;210;p5"/>
          <p:cNvSpPr/>
          <p:nvPr/>
        </p:nvSpPr>
        <p:spPr>
          <a:xfrm>
            <a:off x="4325112"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0A26B"/>
              </a:buClr>
              <a:buSzPts val="1000"/>
              <a:buFont typeface="Arial"/>
              <a:buNone/>
            </a:pPr>
            <a:r>
              <a:rPr lang="en-US" sz="1000" b="1">
                <a:solidFill>
                  <a:srgbClr val="20A26B"/>
                </a:solidFill>
                <a:latin typeface="Arial"/>
                <a:ea typeface="Arial"/>
                <a:cs typeface="Arial"/>
                <a:sym typeface="Arial"/>
              </a:rPr>
              <a:t>COMMUNITY</a:t>
            </a:r>
            <a:endParaRPr sz="1000">
              <a:solidFill>
                <a:schemeClr val="dk1"/>
              </a:solidFill>
              <a:latin typeface="Arial"/>
              <a:ea typeface="Arial"/>
              <a:cs typeface="Arial"/>
              <a:sym typeface="Arial"/>
            </a:endParaRPr>
          </a:p>
        </p:txBody>
      </p:sp>
      <p:sp>
        <p:nvSpPr>
          <p:cNvPr id="211" name="Google Shape;211;p5"/>
          <p:cNvSpPr/>
          <p:nvPr/>
        </p:nvSpPr>
        <p:spPr>
          <a:xfrm>
            <a:off x="4325112"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Ambassadors &amp; peers</a:t>
            </a:r>
            <a:endParaRPr sz="1150">
              <a:solidFill>
                <a:schemeClr val="dk1"/>
              </a:solidFill>
              <a:latin typeface="Arial"/>
              <a:ea typeface="Arial"/>
              <a:cs typeface="Arial"/>
              <a:sym typeface="Arial"/>
            </a:endParaRPr>
          </a:p>
        </p:txBody>
      </p:sp>
      <p:sp>
        <p:nvSpPr>
          <p:cNvPr id="212" name="Google Shape;212;p5"/>
          <p:cNvSpPr/>
          <p:nvPr/>
        </p:nvSpPr>
        <p:spPr>
          <a:xfrm>
            <a:off x="5888736" y="3072384"/>
            <a:ext cx="210312" cy="310896"/>
          </a:xfrm>
          <a:prstGeom prst="chevron">
            <a:avLst>
              <a:gd name="adj" fmla="val 50000"/>
            </a:avLst>
          </a:prstGeom>
          <a:solidFill>
            <a:srgbClr val="BCC9DD"/>
          </a:solidFill>
          <a:ln w="12700" cap="flat" cmpd="sng">
            <a:solidFill>
              <a:srgbClr val="BCC9DD">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3" name="Google Shape;213;p5"/>
          <p:cNvSpPr/>
          <p:nvPr/>
        </p:nvSpPr>
        <p:spPr>
          <a:xfrm>
            <a:off x="6117336"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4" name="Google Shape;214;p5"/>
          <p:cNvSpPr/>
          <p:nvPr/>
        </p:nvSpPr>
        <p:spPr>
          <a:xfrm>
            <a:off x="6665976" y="2578608"/>
            <a:ext cx="530352" cy="530352"/>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5" name="Google Shape;215;p5"/>
          <p:cNvSpPr/>
          <p:nvPr/>
        </p:nvSpPr>
        <p:spPr>
          <a:xfrm>
            <a:off x="6665976"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000"/>
              <a:buFont typeface="Arial"/>
              <a:buNone/>
            </a:pPr>
            <a:r>
              <a:rPr lang="en-US" sz="1000" b="1">
                <a:solidFill>
                  <a:srgbClr val="0B1630"/>
                </a:solidFill>
                <a:latin typeface="Arial"/>
                <a:ea typeface="Arial"/>
                <a:cs typeface="Arial"/>
                <a:sym typeface="Arial"/>
              </a:rPr>
              <a:t>04</a:t>
            </a:r>
            <a:endParaRPr sz="1000">
              <a:solidFill>
                <a:schemeClr val="dk1"/>
              </a:solidFill>
              <a:latin typeface="Arial"/>
              <a:ea typeface="Arial"/>
              <a:cs typeface="Arial"/>
              <a:sym typeface="Arial"/>
            </a:endParaRPr>
          </a:p>
        </p:txBody>
      </p:sp>
      <p:sp>
        <p:nvSpPr>
          <p:cNvPr id="216" name="Google Shape;216;p5"/>
          <p:cNvSpPr/>
          <p:nvPr/>
        </p:nvSpPr>
        <p:spPr>
          <a:xfrm>
            <a:off x="6227064"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6C453"/>
              </a:buClr>
              <a:buSzPts val="1000"/>
              <a:buFont typeface="Arial"/>
              <a:buNone/>
            </a:pPr>
            <a:r>
              <a:rPr lang="en-US" sz="1000" b="1">
                <a:solidFill>
                  <a:srgbClr val="F6C453"/>
                </a:solidFill>
                <a:latin typeface="Arial"/>
                <a:ea typeface="Arial"/>
                <a:cs typeface="Arial"/>
                <a:sym typeface="Arial"/>
              </a:rPr>
              <a:t>BUILDING</a:t>
            </a:r>
            <a:endParaRPr sz="1000">
              <a:solidFill>
                <a:schemeClr val="dk1"/>
              </a:solidFill>
              <a:latin typeface="Arial"/>
              <a:ea typeface="Arial"/>
              <a:cs typeface="Arial"/>
              <a:sym typeface="Arial"/>
            </a:endParaRPr>
          </a:p>
        </p:txBody>
      </p:sp>
      <p:sp>
        <p:nvSpPr>
          <p:cNvPr id="217" name="Google Shape;217;p5"/>
          <p:cNvSpPr/>
          <p:nvPr/>
        </p:nvSpPr>
        <p:spPr>
          <a:xfrm>
            <a:off x="6227064"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Projects &amp; hackathons</a:t>
            </a:r>
            <a:endParaRPr sz="1150">
              <a:solidFill>
                <a:schemeClr val="dk1"/>
              </a:solidFill>
              <a:latin typeface="Arial"/>
              <a:ea typeface="Arial"/>
              <a:cs typeface="Arial"/>
              <a:sym typeface="Arial"/>
            </a:endParaRPr>
          </a:p>
        </p:txBody>
      </p:sp>
      <p:sp>
        <p:nvSpPr>
          <p:cNvPr id="218" name="Google Shape;218;p5"/>
          <p:cNvSpPr/>
          <p:nvPr/>
        </p:nvSpPr>
        <p:spPr>
          <a:xfrm>
            <a:off x="7790688" y="3072384"/>
            <a:ext cx="210312" cy="310896"/>
          </a:xfrm>
          <a:prstGeom prst="chevron">
            <a:avLst>
              <a:gd name="adj" fmla="val 50000"/>
            </a:avLst>
          </a:prstGeom>
          <a:solidFill>
            <a:srgbClr val="BCC9DD"/>
          </a:solidFill>
          <a:ln w="12700" cap="flat" cmpd="sng">
            <a:solidFill>
              <a:srgbClr val="BCC9DD">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9" name="Google Shape;219;p5"/>
          <p:cNvSpPr/>
          <p:nvPr/>
        </p:nvSpPr>
        <p:spPr>
          <a:xfrm>
            <a:off x="8019288"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0" name="Google Shape;220;p5"/>
          <p:cNvSpPr/>
          <p:nvPr/>
        </p:nvSpPr>
        <p:spPr>
          <a:xfrm>
            <a:off x="8567928" y="2578608"/>
            <a:ext cx="530352" cy="530352"/>
          </a:xfrm>
          <a:prstGeom prst="ellipse">
            <a:avLst/>
          </a:prstGeom>
          <a:solidFill>
            <a:srgbClr val="E63B4A"/>
          </a:solidFill>
          <a:ln w="12700" cap="flat" cmpd="sng">
            <a:solidFill>
              <a:srgbClr val="E63B4A">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1" name="Google Shape;221;p5"/>
          <p:cNvSpPr/>
          <p:nvPr/>
        </p:nvSpPr>
        <p:spPr>
          <a:xfrm>
            <a:off x="8567928"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FFFFF"/>
              </a:buClr>
              <a:buSzPts val="1000"/>
              <a:buFont typeface="Arial"/>
              <a:buNone/>
            </a:pPr>
            <a:r>
              <a:rPr lang="en-US" sz="1000" b="1">
                <a:solidFill>
                  <a:srgbClr val="FFFFFF"/>
                </a:solidFill>
                <a:latin typeface="Arial"/>
                <a:ea typeface="Arial"/>
                <a:cs typeface="Arial"/>
                <a:sym typeface="Arial"/>
              </a:rPr>
              <a:t>05</a:t>
            </a:r>
            <a:endParaRPr sz="1000">
              <a:solidFill>
                <a:schemeClr val="dk1"/>
              </a:solidFill>
              <a:latin typeface="Arial"/>
              <a:ea typeface="Arial"/>
              <a:cs typeface="Arial"/>
              <a:sym typeface="Arial"/>
            </a:endParaRPr>
          </a:p>
        </p:txBody>
      </p:sp>
      <p:sp>
        <p:nvSpPr>
          <p:cNvPr id="222" name="Google Shape;222;p5"/>
          <p:cNvSpPr/>
          <p:nvPr/>
        </p:nvSpPr>
        <p:spPr>
          <a:xfrm>
            <a:off x="8129016"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E63B4A"/>
              </a:buClr>
              <a:buSzPts val="1000"/>
              <a:buFont typeface="Arial"/>
              <a:buNone/>
            </a:pPr>
            <a:r>
              <a:rPr lang="en-US" sz="1000" b="1">
                <a:solidFill>
                  <a:srgbClr val="E63B4A"/>
                </a:solidFill>
                <a:latin typeface="Arial"/>
                <a:ea typeface="Arial"/>
                <a:cs typeface="Arial"/>
                <a:sym typeface="Arial"/>
              </a:rPr>
              <a:t>RESEARCH</a:t>
            </a:r>
            <a:endParaRPr sz="1000">
              <a:solidFill>
                <a:schemeClr val="dk1"/>
              </a:solidFill>
              <a:latin typeface="Arial"/>
              <a:ea typeface="Arial"/>
              <a:cs typeface="Arial"/>
              <a:sym typeface="Arial"/>
            </a:endParaRPr>
          </a:p>
        </p:txBody>
      </p:sp>
      <p:sp>
        <p:nvSpPr>
          <p:cNvPr id="223" name="Google Shape;223;p5"/>
          <p:cNvSpPr/>
          <p:nvPr/>
        </p:nvSpPr>
        <p:spPr>
          <a:xfrm>
            <a:off x="8129016"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ML research &amp; evidence</a:t>
            </a:r>
            <a:endParaRPr sz="1150">
              <a:solidFill>
                <a:schemeClr val="dk1"/>
              </a:solidFill>
              <a:latin typeface="Arial"/>
              <a:ea typeface="Arial"/>
              <a:cs typeface="Arial"/>
              <a:sym typeface="Arial"/>
            </a:endParaRPr>
          </a:p>
        </p:txBody>
      </p:sp>
      <p:sp>
        <p:nvSpPr>
          <p:cNvPr id="224" name="Google Shape;224;p5"/>
          <p:cNvSpPr/>
          <p:nvPr/>
        </p:nvSpPr>
        <p:spPr>
          <a:xfrm>
            <a:off x="9692640" y="3072384"/>
            <a:ext cx="210312" cy="310896"/>
          </a:xfrm>
          <a:prstGeom prst="chevron">
            <a:avLst>
              <a:gd name="adj" fmla="val 50000"/>
            </a:avLst>
          </a:prstGeom>
          <a:solidFill>
            <a:srgbClr val="BCC9DD"/>
          </a:solidFill>
          <a:ln w="12700" cap="flat" cmpd="sng">
            <a:solidFill>
              <a:srgbClr val="BCC9DD">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5" name="Google Shape;225;p5"/>
          <p:cNvSpPr/>
          <p:nvPr/>
        </p:nvSpPr>
        <p:spPr>
          <a:xfrm>
            <a:off x="9921240" y="2331720"/>
            <a:ext cx="1627632" cy="2011680"/>
          </a:xfrm>
          <a:prstGeom prst="roundRect">
            <a:avLst>
              <a:gd name="adj" fmla="val 6742"/>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6" name="Google Shape;226;p5"/>
          <p:cNvSpPr/>
          <p:nvPr/>
        </p:nvSpPr>
        <p:spPr>
          <a:xfrm>
            <a:off x="10469880" y="2578608"/>
            <a:ext cx="530352" cy="530352"/>
          </a:xfrm>
          <a:prstGeom prst="ellipse">
            <a:avLst/>
          </a:prstGeom>
          <a:solidFill>
            <a:srgbClr val="173A8C"/>
          </a:solidFill>
          <a:ln w="12700" cap="flat" cmpd="sng">
            <a:solidFill>
              <a:srgbClr val="173A8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7" name="Google Shape;227;p5"/>
          <p:cNvSpPr/>
          <p:nvPr/>
        </p:nvSpPr>
        <p:spPr>
          <a:xfrm>
            <a:off x="10469880" y="2724912"/>
            <a:ext cx="530352" cy="16459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000"/>
              <a:buFont typeface="Arial"/>
              <a:buNone/>
            </a:pPr>
            <a:r>
              <a:rPr lang="en-US" sz="1000" b="1">
                <a:solidFill>
                  <a:srgbClr val="0B1630"/>
                </a:solidFill>
                <a:latin typeface="Arial"/>
                <a:ea typeface="Arial"/>
                <a:cs typeface="Arial"/>
                <a:sym typeface="Arial"/>
              </a:rPr>
              <a:t>06</a:t>
            </a:r>
            <a:endParaRPr sz="1000">
              <a:solidFill>
                <a:schemeClr val="dk1"/>
              </a:solidFill>
              <a:latin typeface="Arial"/>
              <a:ea typeface="Arial"/>
              <a:cs typeface="Arial"/>
              <a:sym typeface="Arial"/>
            </a:endParaRPr>
          </a:p>
        </p:txBody>
      </p:sp>
      <p:sp>
        <p:nvSpPr>
          <p:cNvPr id="228" name="Google Shape;228;p5"/>
          <p:cNvSpPr/>
          <p:nvPr/>
        </p:nvSpPr>
        <p:spPr>
          <a:xfrm>
            <a:off x="10030968" y="3300984"/>
            <a:ext cx="1408176" cy="27432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73A8C"/>
              </a:buClr>
              <a:buSzPts val="1000"/>
              <a:buFont typeface="Arial"/>
              <a:buNone/>
            </a:pPr>
            <a:r>
              <a:rPr lang="en-US" sz="1000" b="1">
                <a:solidFill>
                  <a:srgbClr val="173A8C"/>
                </a:solidFill>
                <a:latin typeface="Arial"/>
                <a:ea typeface="Arial"/>
                <a:cs typeface="Arial"/>
                <a:sym typeface="Arial"/>
              </a:rPr>
              <a:t>IMPACT</a:t>
            </a:r>
            <a:endParaRPr sz="1000">
              <a:solidFill>
                <a:schemeClr val="dk1"/>
              </a:solidFill>
              <a:latin typeface="Arial"/>
              <a:ea typeface="Arial"/>
              <a:cs typeface="Arial"/>
              <a:sym typeface="Arial"/>
            </a:endParaRPr>
          </a:p>
        </p:txBody>
      </p:sp>
      <p:sp>
        <p:nvSpPr>
          <p:cNvPr id="229" name="Google Shape;229;p5"/>
          <p:cNvSpPr/>
          <p:nvPr/>
        </p:nvSpPr>
        <p:spPr>
          <a:xfrm>
            <a:off x="10030968" y="3685032"/>
            <a:ext cx="1408176" cy="4572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150"/>
              <a:buFont typeface="Arial"/>
              <a:buNone/>
            </a:pPr>
            <a:r>
              <a:rPr lang="en-US" sz="1150" b="1">
                <a:solidFill>
                  <a:srgbClr val="0B1630"/>
                </a:solidFill>
                <a:latin typeface="Arial"/>
                <a:ea typeface="Arial"/>
                <a:cs typeface="Arial"/>
                <a:sym typeface="Arial"/>
              </a:rPr>
              <a:t>Real decisions &amp; outcomes</a:t>
            </a:r>
            <a:endParaRPr sz="1150">
              <a:solidFill>
                <a:schemeClr val="dk1"/>
              </a:solidFill>
              <a:latin typeface="Arial"/>
              <a:ea typeface="Arial"/>
              <a:cs typeface="Arial"/>
              <a:sym typeface="Arial"/>
            </a:endParaRPr>
          </a:p>
        </p:txBody>
      </p:sp>
      <p:sp>
        <p:nvSpPr>
          <p:cNvPr id="230" name="Google Shape;230;p5"/>
          <p:cNvSpPr/>
          <p:nvPr/>
        </p:nvSpPr>
        <p:spPr>
          <a:xfrm>
            <a:off x="1325880" y="5065776"/>
            <a:ext cx="9509760" cy="41148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700"/>
              <a:buFont typeface="Play"/>
              <a:buNone/>
            </a:pPr>
            <a:r>
              <a:rPr lang="en-US" sz="1700" b="1">
                <a:solidFill>
                  <a:srgbClr val="0B1630"/>
                </a:solidFill>
                <a:latin typeface="Play"/>
                <a:ea typeface="Play"/>
                <a:cs typeface="Play"/>
                <a:sym typeface="Play"/>
              </a:rPr>
              <a:t>The point is not to create programmes in isolation. Each stage feeds the next.</a:t>
            </a:r>
            <a:endParaRPr sz="1700">
              <a:solidFill>
                <a:schemeClr val="dk1"/>
              </a:solidFill>
              <a:latin typeface="Arial"/>
              <a:ea typeface="Arial"/>
              <a:cs typeface="Arial"/>
              <a:sym typeface="Arial"/>
            </a:endParaRPr>
          </a:p>
        </p:txBody>
      </p:sp>
      <p:sp>
        <p:nvSpPr>
          <p:cNvPr id="231" name="Google Shape;231;p5"/>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4</a:t>
            </a:fld>
            <a:endParaRPr sz="800">
              <a:solidFill>
                <a:srgbClr val="8A96A8"/>
              </a:solidFill>
              <a:latin typeface="Arial"/>
              <a:ea typeface="Arial"/>
              <a:cs typeface="Arial"/>
              <a:sym typeface="Arial"/>
            </a:endParaRPr>
          </a:p>
        </p:txBody>
      </p:sp>
      <p:pic>
        <p:nvPicPr>
          <p:cNvPr id="232" name="Google Shape;232;p5"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233" name="Google Shape;233;p5"/>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34" name="Google Shape;234;p5"/>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35" name="Google Shape;235;p5"/>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36" name="Google Shape;236;p5"/>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37" name="Google Shape;237;p5"/>
          <p:cNvSpPr txBox="1"/>
          <p:nvPr/>
        </p:nvSpPr>
        <p:spPr>
          <a:xfrm>
            <a:off x="5486344" y="6475780"/>
            <a:ext cx="6035100" cy="2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5A6478"/>
                </a:solidFill>
              </a:rPr>
              <a:t>www.aieswatini.org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6"/>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05 · STAGE 1</a:t>
            </a:r>
            <a:endParaRPr sz="950">
              <a:solidFill>
                <a:schemeClr val="dk1"/>
              </a:solidFill>
              <a:latin typeface="Arial"/>
              <a:ea typeface="Arial"/>
              <a:cs typeface="Arial"/>
              <a:sym typeface="Arial"/>
            </a:endParaRPr>
          </a:p>
        </p:txBody>
      </p:sp>
      <p:sp>
        <p:nvSpPr>
          <p:cNvPr id="244" name="Google Shape;244;p6"/>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Build people - not just attendance</a:t>
            </a:r>
            <a:endParaRPr sz="2800">
              <a:solidFill>
                <a:schemeClr val="dk1"/>
              </a:solidFill>
              <a:latin typeface="Arial"/>
              <a:ea typeface="Arial"/>
              <a:cs typeface="Arial"/>
              <a:sym typeface="Arial"/>
            </a:endParaRPr>
          </a:p>
        </p:txBody>
      </p:sp>
      <p:sp>
        <p:nvSpPr>
          <p:cNvPr id="245" name="Google Shape;245;p6"/>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Structured pathways create a pipeline of learners who can eventually research, build and lead.</a:t>
            </a:r>
            <a:endParaRPr sz="1350">
              <a:solidFill>
                <a:schemeClr val="dk1"/>
              </a:solidFill>
              <a:latin typeface="Arial"/>
              <a:ea typeface="Arial"/>
              <a:cs typeface="Arial"/>
              <a:sym typeface="Arial"/>
            </a:endParaRPr>
          </a:p>
        </p:txBody>
      </p:sp>
      <p:sp>
        <p:nvSpPr>
          <p:cNvPr id="246" name="Google Shape;246;p6"/>
          <p:cNvSpPr/>
          <p:nvPr/>
        </p:nvSpPr>
        <p:spPr>
          <a:xfrm>
            <a:off x="786384" y="1993392"/>
            <a:ext cx="182880" cy="182880"/>
          </a:xfrm>
          <a:prstGeom prst="ellipse">
            <a:avLst/>
          </a:prstGeom>
          <a:solidFill>
            <a:srgbClr val="1236B8"/>
          </a:solidFill>
          <a:ln w="12700" cap="flat" cmpd="sng">
            <a:solidFill>
              <a:srgbClr val="1236B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7" name="Google Shape;247;p6"/>
          <p:cNvSpPr/>
          <p:nvPr/>
        </p:nvSpPr>
        <p:spPr>
          <a:xfrm>
            <a:off x="1115568" y="1947672"/>
            <a:ext cx="3977640" cy="29260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500"/>
              <a:buFont typeface="Arial"/>
              <a:buNone/>
            </a:pPr>
            <a:r>
              <a:rPr lang="en-US" sz="1500" b="1">
                <a:solidFill>
                  <a:srgbClr val="0B1630"/>
                </a:solidFill>
                <a:latin typeface="Arial"/>
                <a:ea typeface="Arial"/>
                <a:cs typeface="Arial"/>
                <a:sym typeface="Arial"/>
              </a:rPr>
              <a:t>DataCamp scholarships</a:t>
            </a:r>
            <a:endParaRPr sz="1500">
              <a:solidFill>
                <a:schemeClr val="dk1"/>
              </a:solidFill>
              <a:latin typeface="Arial"/>
              <a:ea typeface="Arial"/>
              <a:cs typeface="Arial"/>
              <a:sym typeface="Arial"/>
            </a:endParaRPr>
          </a:p>
        </p:txBody>
      </p:sp>
      <p:sp>
        <p:nvSpPr>
          <p:cNvPr id="248" name="Google Shape;248;p6"/>
          <p:cNvSpPr/>
          <p:nvPr/>
        </p:nvSpPr>
        <p:spPr>
          <a:xfrm>
            <a:off x="786384" y="2651760"/>
            <a:ext cx="182880" cy="18288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9" name="Google Shape;249;p6"/>
          <p:cNvSpPr/>
          <p:nvPr/>
        </p:nvSpPr>
        <p:spPr>
          <a:xfrm>
            <a:off x="1115568" y="2606040"/>
            <a:ext cx="3977640" cy="29260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500"/>
              <a:buFont typeface="Arial"/>
              <a:buNone/>
            </a:pPr>
            <a:r>
              <a:rPr lang="en-US" sz="1500" b="1">
                <a:solidFill>
                  <a:srgbClr val="0B1630"/>
                </a:solidFill>
                <a:latin typeface="Arial"/>
                <a:ea typeface="Arial"/>
                <a:cs typeface="Arial"/>
                <a:sym typeface="Arial"/>
              </a:rPr>
              <a:t>Learnathons &amp; workshops</a:t>
            </a:r>
            <a:endParaRPr sz="1500">
              <a:solidFill>
                <a:schemeClr val="dk1"/>
              </a:solidFill>
              <a:latin typeface="Arial"/>
              <a:ea typeface="Arial"/>
              <a:cs typeface="Arial"/>
              <a:sym typeface="Arial"/>
            </a:endParaRPr>
          </a:p>
        </p:txBody>
      </p:sp>
      <p:sp>
        <p:nvSpPr>
          <p:cNvPr id="250" name="Google Shape;250;p6"/>
          <p:cNvSpPr/>
          <p:nvPr/>
        </p:nvSpPr>
        <p:spPr>
          <a:xfrm>
            <a:off x="786384" y="3310128"/>
            <a:ext cx="182880" cy="18288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1" name="Google Shape;251;p6"/>
          <p:cNvSpPr/>
          <p:nvPr/>
        </p:nvSpPr>
        <p:spPr>
          <a:xfrm>
            <a:off x="1115568" y="3264408"/>
            <a:ext cx="3977640" cy="29260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500"/>
              <a:buFont typeface="Arial"/>
              <a:buNone/>
            </a:pPr>
            <a:r>
              <a:rPr lang="en-US" sz="1500" b="1">
                <a:solidFill>
                  <a:srgbClr val="0B1630"/>
                </a:solidFill>
                <a:latin typeface="Arial"/>
                <a:ea typeface="Arial"/>
                <a:cs typeface="Arial"/>
                <a:sym typeface="Arial"/>
              </a:rPr>
              <a:t>Mentorship &amp; practical guidance</a:t>
            </a:r>
            <a:endParaRPr sz="1500">
              <a:solidFill>
                <a:schemeClr val="dk1"/>
              </a:solidFill>
              <a:latin typeface="Arial"/>
              <a:ea typeface="Arial"/>
              <a:cs typeface="Arial"/>
              <a:sym typeface="Arial"/>
            </a:endParaRPr>
          </a:p>
        </p:txBody>
      </p:sp>
      <p:sp>
        <p:nvSpPr>
          <p:cNvPr id="252" name="Google Shape;252;p6"/>
          <p:cNvSpPr/>
          <p:nvPr/>
        </p:nvSpPr>
        <p:spPr>
          <a:xfrm>
            <a:off x="786384" y="3968496"/>
            <a:ext cx="182880" cy="18288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3" name="Google Shape;253;p6"/>
          <p:cNvSpPr/>
          <p:nvPr/>
        </p:nvSpPr>
        <p:spPr>
          <a:xfrm>
            <a:off x="1115568" y="3922776"/>
            <a:ext cx="3977640" cy="292608"/>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500"/>
              <a:buFont typeface="Arial"/>
              <a:buNone/>
            </a:pPr>
            <a:r>
              <a:rPr lang="en-US" sz="1500" b="1">
                <a:solidFill>
                  <a:srgbClr val="0B1630"/>
                </a:solidFill>
                <a:latin typeface="Arial"/>
                <a:ea typeface="Arial"/>
                <a:cs typeface="Arial"/>
                <a:sym typeface="Arial"/>
              </a:rPr>
              <a:t>Opportunities to participate</a:t>
            </a:r>
            <a:endParaRPr sz="1500">
              <a:solidFill>
                <a:schemeClr val="dk1"/>
              </a:solidFill>
              <a:latin typeface="Arial"/>
              <a:ea typeface="Arial"/>
              <a:cs typeface="Arial"/>
              <a:sym typeface="Arial"/>
            </a:endParaRPr>
          </a:p>
        </p:txBody>
      </p:sp>
      <p:sp>
        <p:nvSpPr>
          <p:cNvPr id="254" name="Google Shape;254;p6"/>
          <p:cNvSpPr/>
          <p:nvPr/>
        </p:nvSpPr>
        <p:spPr>
          <a:xfrm>
            <a:off x="5669280" y="1874520"/>
            <a:ext cx="5394900" cy="3154800"/>
          </a:xfrm>
          <a:prstGeom prst="roundRect">
            <a:avLst>
              <a:gd name="adj" fmla="val 13841"/>
            </a:avLst>
          </a:prstGeom>
          <a:solidFill>
            <a:srgbClr val="0B1630"/>
          </a:solidFill>
          <a:ln w="12700" cap="flat" cmpd="sng">
            <a:solidFill>
              <a:srgbClr val="0B163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5" name="Google Shape;255;p6"/>
          <p:cNvSpPr/>
          <p:nvPr/>
        </p:nvSpPr>
        <p:spPr>
          <a:xfrm>
            <a:off x="7406570" y="2295100"/>
            <a:ext cx="1920300" cy="567000"/>
          </a:xfrm>
          <a:prstGeom prst="rect">
            <a:avLst/>
          </a:prstGeom>
          <a:noFill/>
          <a:ln>
            <a:noFill/>
          </a:ln>
        </p:spPr>
        <p:txBody>
          <a:bodyPr spcFirstLastPara="1" wrap="square" lIns="0" tIns="0" rIns="0" bIns="0" anchor="ctr" anchorCtr="0">
            <a:normAutofit lnSpcReduction="10000"/>
          </a:bodyPr>
          <a:lstStyle/>
          <a:p>
            <a:pPr marL="0" marR="0" lvl="0" indent="0" algn="ctr" rtl="0">
              <a:lnSpc>
                <a:spcPct val="105000"/>
              </a:lnSpc>
              <a:spcBef>
                <a:spcPts val="0"/>
              </a:spcBef>
              <a:spcAft>
                <a:spcPts val="0"/>
              </a:spcAft>
              <a:buClr>
                <a:srgbClr val="F6C453"/>
              </a:buClr>
              <a:buSzPts val="3600"/>
              <a:buFont typeface="Play"/>
              <a:buNone/>
            </a:pPr>
            <a:r>
              <a:rPr lang="en-US" sz="3600" b="1" dirty="0">
                <a:solidFill>
                  <a:srgbClr val="F6C453"/>
                </a:solidFill>
                <a:latin typeface="Play"/>
                <a:ea typeface="Play"/>
                <a:cs typeface="Play"/>
                <a:sym typeface="Play"/>
              </a:rPr>
              <a:t>600+</a:t>
            </a:r>
            <a:endParaRPr sz="3600" dirty="0">
              <a:solidFill>
                <a:schemeClr val="dk1"/>
              </a:solidFill>
              <a:latin typeface="Arial"/>
              <a:ea typeface="Arial"/>
              <a:cs typeface="Arial"/>
              <a:sym typeface="Arial"/>
            </a:endParaRPr>
          </a:p>
        </p:txBody>
      </p:sp>
      <p:sp>
        <p:nvSpPr>
          <p:cNvPr id="256" name="Google Shape;256;p6"/>
          <p:cNvSpPr/>
          <p:nvPr/>
        </p:nvSpPr>
        <p:spPr>
          <a:xfrm>
            <a:off x="6062470" y="3031242"/>
            <a:ext cx="4343400" cy="914400"/>
          </a:xfrm>
          <a:prstGeom prst="rect">
            <a:avLst/>
          </a:prstGeom>
          <a:noFill/>
          <a:ln>
            <a:noFill/>
          </a:ln>
        </p:spPr>
        <p:txBody>
          <a:bodyPr spcFirstLastPara="1" wrap="square" lIns="0" tIns="0" rIns="0" bIns="0" anchor="t" anchorCtr="0">
            <a:normAutofit/>
          </a:bodyPr>
          <a:lstStyle/>
          <a:p>
            <a:pPr marL="0" marR="0" lvl="0" indent="0" algn="ctr" rtl="0">
              <a:lnSpc>
                <a:spcPct val="105000"/>
              </a:lnSpc>
              <a:spcBef>
                <a:spcPts val="0"/>
              </a:spcBef>
              <a:spcAft>
                <a:spcPts val="0"/>
              </a:spcAft>
              <a:buClr>
                <a:srgbClr val="0B1630"/>
              </a:buClr>
              <a:buSzPts val="1600"/>
              <a:buFont typeface="Arial"/>
              <a:buNone/>
            </a:pPr>
            <a:r>
              <a:rPr lang="en-US" sz="1600" b="1">
                <a:solidFill>
                  <a:schemeClr val="lt1"/>
                </a:solidFill>
                <a:latin typeface="Arial"/>
                <a:ea typeface="Arial"/>
                <a:cs typeface="Arial"/>
                <a:sym typeface="Arial"/>
              </a:rPr>
              <a:t>emaSwati upskilled through the DataCamp scholarship partnership in Year One</a:t>
            </a:r>
            <a:endParaRPr sz="1600">
              <a:solidFill>
                <a:schemeClr val="lt1"/>
              </a:solidFill>
              <a:latin typeface="Arial"/>
              <a:ea typeface="Arial"/>
              <a:cs typeface="Arial"/>
              <a:sym typeface="Arial"/>
            </a:endParaRPr>
          </a:p>
        </p:txBody>
      </p:sp>
      <p:sp>
        <p:nvSpPr>
          <p:cNvPr id="257" name="Google Shape;257;p6"/>
          <p:cNvSpPr/>
          <p:nvPr/>
        </p:nvSpPr>
        <p:spPr>
          <a:xfrm>
            <a:off x="5989320" y="4114800"/>
            <a:ext cx="1993392" cy="310896"/>
          </a:xfrm>
          <a:prstGeom prst="roundRect">
            <a:avLst>
              <a:gd name="adj" fmla="val 50000"/>
            </a:avLst>
          </a:prstGeom>
          <a:solidFill>
            <a:srgbClr val="17325B"/>
          </a:solidFill>
          <a:ln w="12700" cap="flat" cmpd="sng">
            <a:solidFill>
              <a:srgbClr val="17325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8" name="Google Shape;258;p6"/>
          <p:cNvSpPr/>
          <p:nvPr/>
        </p:nvSpPr>
        <p:spPr>
          <a:xfrm>
            <a:off x="6062472" y="4142232"/>
            <a:ext cx="1847088"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900"/>
              <a:buFont typeface="Arial"/>
              <a:buNone/>
            </a:pPr>
            <a:r>
              <a:rPr lang="en-US" sz="900" b="1">
                <a:solidFill>
                  <a:srgbClr val="27B5FF"/>
                </a:solidFill>
                <a:latin typeface="Arial"/>
                <a:ea typeface="Arial"/>
                <a:cs typeface="Arial"/>
                <a:sym typeface="Arial"/>
              </a:rPr>
              <a:t>STRUCTURED PATHWAYS</a:t>
            </a:r>
            <a:endParaRPr sz="900">
              <a:solidFill>
                <a:schemeClr val="dk1"/>
              </a:solidFill>
              <a:latin typeface="Arial"/>
              <a:ea typeface="Arial"/>
              <a:cs typeface="Arial"/>
              <a:sym typeface="Arial"/>
            </a:endParaRPr>
          </a:p>
        </p:txBody>
      </p:sp>
      <p:sp>
        <p:nvSpPr>
          <p:cNvPr id="259" name="Google Shape;259;p6"/>
          <p:cNvSpPr/>
          <p:nvPr/>
        </p:nvSpPr>
        <p:spPr>
          <a:xfrm>
            <a:off x="8119872" y="4114800"/>
            <a:ext cx="1508760" cy="310896"/>
          </a:xfrm>
          <a:prstGeom prst="roundRect">
            <a:avLst>
              <a:gd name="adj" fmla="val 50000"/>
            </a:avLst>
          </a:prstGeom>
          <a:solidFill>
            <a:srgbClr val="17325B"/>
          </a:solidFill>
          <a:ln w="12700" cap="flat" cmpd="sng">
            <a:solidFill>
              <a:srgbClr val="17325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0" name="Google Shape;260;p6"/>
          <p:cNvSpPr/>
          <p:nvPr/>
        </p:nvSpPr>
        <p:spPr>
          <a:xfrm>
            <a:off x="8193024" y="4142232"/>
            <a:ext cx="1362456"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F6C453"/>
              </a:buClr>
              <a:buSzPts val="900"/>
              <a:buFont typeface="Arial"/>
              <a:buNone/>
            </a:pPr>
            <a:r>
              <a:rPr lang="en-US" sz="900" b="1">
                <a:solidFill>
                  <a:srgbClr val="F6C453"/>
                </a:solidFill>
                <a:latin typeface="Arial"/>
                <a:ea typeface="Arial"/>
                <a:cs typeface="Arial"/>
                <a:sym typeface="Arial"/>
              </a:rPr>
              <a:t>PRACTICAL AI</a:t>
            </a:r>
            <a:endParaRPr sz="900">
              <a:solidFill>
                <a:schemeClr val="dk1"/>
              </a:solidFill>
              <a:latin typeface="Arial"/>
              <a:ea typeface="Arial"/>
              <a:cs typeface="Arial"/>
              <a:sym typeface="Arial"/>
            </a:endParaRPr>
          </a:p>
        </p:txBody>
      </p:sp>
      <p:sp>
        <p:nvSpPr>
          <p:cNvPr id="261" name="Google Shape;261;p6"/>
          <p:cNvSpPr/>
          <p:nvPr/>
        </p:nvSpPr>
        <p:spPr>
          <a:xfrm>
            <a:off x="713232" y="5413248"/>
            <a:ext cx="10241280" cy="36576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800"/>
              <a:buFont typeface="Play"/>
              <a:buNone/>
            </a:pPr>
            <a:r>
              <a:rPr lang="en-US" sz="1800" b="1">
                <a:solidFill>
                  <a:srgbClr val="0B1630"/>
                </a:solidFill>
                <a:latin typeface="Play"/>
                <a:ea typeface="Play"/>
                <a:cs typeface="Play"/>
                <a:sym typeface="Play"/>
              </a:rPr>
              <a:t>Skills are the first layer of ecosystem infrastructure.</a:t>
            </a:r>
            <a:endParaRPr sz="1800">
              <a:solidFill>
                <a:schemeClr val="dk1"/>
              </a:solidFill>
              <a:latin typeface="Arial"/>
              <a:ea typeface="Arial"/>
              <a:cs typeface="Arial"/>
              <a:sym typeface="Arial"/>
            </a:endParaRPr>
          </a:p>
        </p:txBody>
      </p:sp>
      <p:sp>
        <p:nvSpPr>
          <p:cNvPr id="262" name="Google Shape;262;p6"/>
          <p:cNvSpPr/>
          <p:nvPr/>
        </p:nvSpPr>
        <p:spPr>
          <a:xfrm>
            <a:off x="548640" y="6217920"/>
            <a:ext cx="10972800" cy="16459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8A96A8"/>
              </a:buClr>
              <a:buSzPts val="650"/>
              <a:buFont typeface="Arial"/>
              <a:buNone/>
            </a:pPr>
            <a:r>
              <a:rPr lang="en-US" sz="650" i="1">
                <a:solidFill>
                  <a:srgbClr val="8A96A8"/>
                </a:solidFill>
                <a:latin typeface="Arial"/>
                <a:ea typeface="Arial"/>
                <a:cs typeface="Arial"/>
                <a:sym typeface="Arial"/>
              </a:rPr>
              <a:t>Source: aieswatini.org </a:t>
            </a:r>
            <a:r>
              <a:rPr lang="en-US" sz="650" i="1">
                <a:solidFill>
                  <a:srgbClr val="8A96A8"/>
                </a:solidFill>
              </a:rPr>
              <a:t>-</a:t>
            </a:r>
            <a:r>
              <a:rPr lang="en-US" sz="650" i="1">
                <a:solidFill>
                  <a:srgbClr val="8A96A8"/>
                </a:solidFill>
                <a:latin typeface="Arial"/>
                <a:ea typeface="Arial"/>
                <a:cs typeface="Arial"/>
                <a:sym typeface="Arial"/>
              </a:rPr>
              <a:t> DataCamp Scholarships / Year One Achievement</a:t>
            </a:r>
            <a:endParaRPr sz="650">
              <a:solidFill>
                <a:schemeClr val="dk1"/>
              </a:solidFill>
              <a:latin typeface="Arial"/>
              <a:ea typeface="Arial"/>
              <a:cs typeface="Arial"/>
              <a:sym typeface="Arial"/>
            </a:endParaRPr>
          </a:p>
        </p:txBody>
      </p:sp>
      <p:sp>
        <p:nvSpPr>
          <p:cNvPr id="263" name="Google Shape;263;p6"/>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5</a:t>
            </a:fld>
            <a:endParaRPr sz="800">
              <a:solidFill>
                <a:srgbClr val="8A96A8"/>
              </a:solidFill>
              <a:latin typeface="Arial"/>
              <a:ea typeface="Arial"/>
              <a:cs typeface="Arial"/>
              <a:sym typeface="Arial"/>
            </a:endParaRPr>
          </a:p>
        </p:txBody>
      </p:sp>
      <p:pic>
        <p:nvPicPr>
          <p:cNvPr id="264" name="Google Shape;264;p6"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265" name="Google Shape;265;p6"/>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66" name="Google Shape;266;p6"/>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67" name="Google Shape;267;p6"/>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68" name="Google Shape;268;p6"/>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269" name="Google Shape;269;p6"/>
          <p:cNvSpPr txBox="1"/>
          <p:nvPr/>
        </p:nvSpPr>
        <p:spPr>
          <a:xfrm>
            <a:off x="5430519" y="6475780"/>
            <a:ext cx="6035100" cy="2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5A6478"/>
                </a:solidFill>
              </a:rPr>
              <a:t>www.aieswatini.org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8"/>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07 · STAGE 2</a:t>
            </a:r>
            <a:endParaRPr sz="950">
              <a:solidFill>
                <a:schemeClr val="dk1"/>
              </a:solidFill>
              <a:latin typeface="Arial"/>
              <a:ea typeface="Arial"/>
              <a:cs typeface="Arial"/>
              <a:sym typeface="Arial"/>
            </a:endParaRPr>
          </a:p>
        </p:txBody>
      </p:sp>
      <p:sp>
        <p:nvSpPr>
          <p:cNvPr id="317" name="Google Shape;317;p8"/>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Skills create individuals. Community creates capability.</a:t>
            </a:r>
            <a:endParaRPr sz="2800">
              <a:solidFill>
                <a:schemeClr val="dk1"/>
              </a:solidFill>
              <a:latin typeface="Arial"/>
              <a:ea typeface="Arial"/>
              <a:cs typeface="Arial"/>
              <a:sym typeface="Arial"/>
            </a:endParaRPr>
          </a:p>
        </p:txBody>
      </p:sp>
      <p:sp>
        <p:nvSpPr>
          <p:cNvPr id="318" name="Google Shape;318;p8"/>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The people who learn need places to collaborate, experiment, mentor, share and grow.</a:t>
            </a:r>
            <a:endParaRPr sz="1350">
              <a:solidFill>
                <a:schemeClr val="dk1"/>
              </a:solidFill>
              <a:latin typeface="Arial"/>
              <a:ea typeface="Arial"/>
              <a:cs typeface="Arial"/>
              <a:sym typeface="Arial"/>
            </a:endParaRPr>
          </a:p>
        </p:txBody>
      </p:sp>
      <p:sp>
        <p:nvSpPr>
          <p:cNvPr id="319" name="Google Shape;319;p8"/>
          <p:cNvSpPr/>
          <p:nvPr/>
        </p:nvSpPr>
        <p:spPr>
          <a:xfrm>
            <a:off x="2379003" y="2144280"/>
            <a:ext cx="713100" cy="713100"/>
          </a:xfrm>
          <a:prstGeom prst="ellipse">
            <a:avLst/>
          </a:prstGeom>
          <a:solidFill>
            <a:srgbClr val="1236B8"/>
          </a:solidFill>
          <a:ln w="12700" cap="flat" cmpd="sng">
            <a:solidFill>
              <a:srgbClr val="1236B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0" name="Google Shape;320;p8"/>
          <p:cNvSpPr/>
          <p:nvPr/>
        </p:nvSpPr>
        <p:spPr>
          <a:xfrm>
            <a:off x="2104683" y="3031248"/>
            <a:ext cx="126180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236B8"/>
              </a:buClr>
              <a:buSzPts val="950"/>
              <a:buFont typeface="Arial"/>
              <a:buNone/>
            </a:pPr>
            <a:r>
              <a:rPr lang="en-US" sz="950" b="1">
                <a:solidFill>
                  <a:srgbClr val="1236B8"/>
                </a:solidFill>
                <a:latin typeface="Arial"/>
                <a:ea typeface="Arial"/>
                <a:cs typeface="Arial"/>
                <a:sym typeface="Arial"/>
              </a:rPr>
              <a:t>AMBASSADORS</a:t>
            </a:r>
            <a:endParaRPr sz="950">
              <a:solidFill>
                <a:schemeClr val="dk1"/>
              </a:solidFill>
              <a:latin typeface="Arial"/>
              <a:ea typeface="Arial"/>
              <a:cs typeface="Arial"/>
              <a:sym typeface="Arial"/>
            </a:endParaRPr>
          </a:p>
        </p:txBody>
      </p:sp>
      <p:sp>
        <p:nvSpPr>
          <p:cNvPr id="321" name="Google Shape;321;p8"/>
          <p:cNvSpPr/>
          <p:nvPr/>
        </p:nvSpPr>
        <p:spPr>
          <a:xfrm>
            <a:off x="4573563" y="2007120"/>
            <a:ext cx="713100" cy="713100"/>
          </a:xfrm>
          <a:prstGeom prst="ellipse">
            <a:avLst/>
          </a:prstGeom>
          <a:solidFill>
            <a:srgbClr val="E63B4A"/>
          </a:solidFill>
          <a:ln w="12700" cap="flat" cmpd="sng">
            <a:solidFill>
              <a:srgbClr val="E63B4A">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2" name="Google Shape;322;p8"/>
          <p:cNvSpPr/>
          <p:nvPr/>
        </p:nvSpPr>
        <p:spPr>
          <a:xfrm>
            <a:off x="4299243" y="2894088"/>
            <a:ext cx="126180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E63B4A"/>
              </a:buClr>
              <a:buSzPts val="950"/>
              <a:buFont typeface="Arial"/>
              <a:buNone/>
            </a:pPr>
            <a:r>
              <a:rPr lang="en-US" sz="950" b="1">
                <a:solidFill>
                  <a:srgbClr val="E63B4A"/>
                </a:solidFill>
                <a:latin typeface="Arial"/>
                <a:ea typeface="Arial"/>
                <a:cs typeface="Arial"/>
                <a:sym typeface="Arial"/>
              </a:rPr>
              <a:t>WOMEN IN ML</a:t>
            </a:r>
            <a:endParaRPr sz="950">
              <a:solidFill>
                <a:schemeClr val="dk1"/>
              </a:solidFill>
              <a:latin typeface="Arial"/>
              <a:ea typeface="Arial"/>
              <a:cs typeface="Arial"/>
              <a:sym typeface="Arial"/>
            </a:endParaRPr>
          </a:p>
        </p:txBody>
      </p:sp>
      <p:sp>
        <p:nvSpPr>
          <p:cNvPr id="323" name="Google Shape;323;p8"/>
          <p:cNvSpPr/>
          <p:nvPr/>
        </p:nvSpPr>
        <p:spPr>
          <a:xfrm>
            <a:off x="6859563" y="2144280"/>
            <a:ext cx="713100" cy="713100"/>
          </a:xfrm>
          <a:prstGeom prst="ellipse">
            <a:avLst/>
          </a:prstGeom>
          <a:solidFill>
            <a:srgbClr val="F6C453"/>
          </a:solidFill>
          <a:ln w="12700" cap="flat" cmpd="sng">
            <a:solidFill>
              <a:srgbClr val="F6C453">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4" name="Google Shape;324;p8"/>
          <p:cNvSpPr/>
          <p:nvPr/>
        </p:nvSpPr>
        <p:spPr>
          <a:xfrm>
            <a:off x="6585243" y="3031248"/>
            <a:ext cx="126180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6C453"/>
              </a:buClr>
              <a:buSzPts val="950"/>
              <a:buFont typeface="Arial"/>
              <a:buNone/>
            </a:pPr>
            <a:r>
              <a:rPr lang="en-US" sz="950" b="1">
                <a:solidFill>
                  <a:srgbClr val="F6C453"/>
                </a:solidFill>
                <a:latin typeface="Arial"/>
                <a:ea typeface="Arial"/>
                <a:cs typeface="Arial"/>
                <a:sym typeface="Arial"/>
              </a:rPr>
              <a:t>ROBOTICS</a:t>
            </a:r>
            <a:endParaRPr sz="950">
              <a:solidFill>
                <a:schemeClr val="dk1"/>
              </a:solidFill>
              <a:latin typeface="Arial"/>
              <a:ea typeface="Arial"/>
              <a:cs typeface="Arial"/>
              <a:sym typeface="Arial"/>
            </a:endParaRPr>
          </a:p>
        </p:txBody>
      </p:sp>
      <p:sp>
        <p:nvSpPr>
          <p:cNvPr id="325" name="Google Shape;325;p8"/>
          <p:cNvSpPr/>
          <p:nvPr/>
        </p:nvSpPr>
        <p:spPr>
          <a:xfrm>
            <a:off x="9099843" y="2007120"/>
            <a:ext cx="713100" cy="713100"/>
          </a:xfrm>
          <a:prstGeom prst="ellipse">
            <a:avLst/>
          </a:prstGeom>
          <a:solidFill>
            <a:srgbClr val="27B5FF"/>
          </a:solidFill>
          <a:ln w="12700" cap="flat" cmpd="sng">
            <a:solidFill>
              <a:srgbClr val="27B5FF">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6" name="Google Shape;326;p8"/>
          <p:cNvSpPr/>
          <p:nvPr/>
        </p:nvSpPr>
        <p:spPr>
          <a:xfrm>
            <a:off x="8825523" y="2894088"/>
            <a:ext cx="126180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7B5FF"/>
              </a:buClr>
              <a:buSzPts val="950"/>
              <a:buFont typeface="Arial"/>
              <a:buNone/>
            </a:pPr>
            <a:r>
              <a:rPr lang="en-US" sz="950" b="1">
                <a:solidFill>
                  <a:srgbClr val="27B5FF"/>
                </a:solidFill>
                <a:latin typeface="Arial"/>
                <a:ea typeface="Arial"/>
                <a:cs typeface="Arial"/>
                <a:sym typeface="Arial"/>
              </a:rPr>
              <a:t>NLP</a:t>
            </a:r>
            <a:endParaRPr sz="950">
              <a:solidFill>
                <a:schemeClr val="dk1"/>
              </a:solidFill>
              <a:latin typeface="Arial"/>
              <a:ea typeface="Arial"/>
              <a:cs typeface="Arial"/>
              <a:sym typeface="Arial"/>
            </a:endParaRPr>
          </a:p>
        </p:txBody>
      </p:sp>
      <p:cxnSp>
        <p:nvCxnSpPr>
          <p:cNvPr id="327" name="Google Shape;327;p8"/>
          <p:cNvCxnSpPr/>
          <p:nvPr/>
        </p:nvCxnSpPr>
        <p:spPr>
          <a:xfrm rot="10800000" flipH="1">
            <a:off x="2744763" y="2327040"/>
            <a:ext cx="2148900" cy="183000"/>
          </a:xfrm>
          <a:prstGeom prst="straightConnector1">
            <a:avLst/>
          </a:prstGeom>
          <a:noFill/>
          <a:ln w="16500" cap="flat" cmpd="sng">
            <a:solidFill>
              <a:srgbClr val="CBD5E4"/>
            </a:solidFill>
            <a:prstDash val="solid"/>
            <a:round/>
            <a:headEnd type="none" w="sm" len="sm"/>
            <a:tailEnd type="none" w="sm" len="sm"/>
          </a:ln>
        </p:spPr>
      </p:cxnSp>
      <p:cxnSp>
        <p:nvCxnSpPr>
          <p:cNvPr id="328" name="Google Shape;328;p8"/>
          <p:cNvCxnSpPr/>
          <p:nvPr/>
        </p:nvCxnSpPr>
        <p:spPr>
          <a:xfrm>
            <a:off x="4985043" y="2327160"/>
            <a:ext cx="2194500" cy="183000"/>
          </a:xfrm>
          <a:prstGeom prst="straightConnector1">
            <a:avLst/>
          </a:prstGeom>
          <a:noFill/>
          <a:ln w="16500" cap="flat" cmpd="sng">
            <a:solidFill>
              <a:srgbClr val="CBD5E4"/>
            </a:solidFill>
            <a:prstDash val="solid"/>
            <a:round/>
            <a:headEnd type="none" w="sm" len="sm"/>
            <a:tailEnd type="none" w="sm" len="sm"/>
          </a:ln>
        </p:spPr>
      </p:cxnSp>
      <p:cxnSp>
        <p:nvCxnSpPr>
          <p:cNvPr id="329" name="Google Shape;329;p8"/>
          <p:cNvCxnSpPr/>
          <p:nvPr/>
        </p:nvCxnSpPr>
        <p:spPr>
          <a:xfrm rot="10800000" flipH="1">
            <a:off x="7271043" y="2327040"/>
            <a:ext cx="2194500" cy="183000"/>
          </a:xfrm>
          <a:prstGeom prst="straightConnector1">
            <a:avLst/>
          </a:prstGeom>
          <a:noFill/>
          <a:ln w="16500" cap="flat" cmpd="sng">
            <a:solidFill>
              <a:srgbClr val="CBD5E4"/>
            </a:solidFill>
            <a:prstDash val="solid"/>
            <a:round/>
            <a:headEnd type="none" w="sm" len="sm"/>
            <a:tailEnd type="none" w="sm" len="sm"/>
          </a:ln>
        </p:spPr>
      </p:cxnSp>
      <p:sp>
        <p:nvSpPr>
          <p:cNvPr id="330" name="Google Shape;330;p8"/>
          <p:cNvSpPr/>
          <p:nvPr/>
        </p:nvSpPr>
        <p:spPr>
          <a:xfrm>
            <a:off x="1078992" y="3886200"/>
            <a:ext cx="9921240" cy="987552"/>
          </a:xfrm>
          <a:prstGeom prst="roundRect">
            <a:avLst>
              <a:gd name="adj" fmla="val 11111"/>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1" name="Google Shape;331;p8"/>
          <p:cNvSpPr/>
          <p:nvPr/>
        </p:nvSpPr>
        <p:spPr>
          <a:xfrm>
            <a:off x="5031837" y="4096525"/>
            <a:ext cx="2286000" cy="237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236B8"/>
              </a:buClr>
              <a:buSzPts val="1100"/>
              <a:buFont typeface="Arial"/>
              <a:buNone/>
            </a:pPr>
            <a:r>
              <a:rPr lang="en-US" sz="1100" b="1">
                <a:solidFill>
                  <a:srgbClr val="1236B8"/>
                </a:solidFill>
                <a:latin typeface="Arial"/>
                <a:ea typeface="Arial"/>
                <a:cs typeface="Arial"/>
                <a:sym typeface="Arial"/>
              </a:rPr>
              <a:t>Community infrastructure</a:t>
            </a:r>
            <a:endParaRPr sz="1100">
              <a:solidFill>
                <a:schemeClr val="dk1"/>
              </a:solidFill>
              <a:latin typeface="Arial"/>
              <a:ea typeface="Arial"/>
              <a:cs typeface="Arial"/>
              <a:sym typeface="Arial"/>
            </a:endParaRPr>
          </a:p>
        </p:txBody>
      </p:sp>
      <p:sp>
        <p:nvSpPr>
          <p:cNvPr id="332" name="Google Shape;332;p8"/>
          <p:cNvSpPr/>
          <p:nvPr/>
        </p:nvSpPr>
        <p:spPr>
          <a:xfrm>
            <a:off x="1773951" y="4352613"/>
            <a:ext cx="8613600" cy="5028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b="1">
                <a:solidFill>
                  <a:srgbClr val="173A8C"/>
                </a:solidFill>
              </a:rPr>
              <a:t>P</a:t>
            </a:r>
            <a:r>
              <a:rPr lang="en-US" sz="1400" b="1">
                <a:solidFill>
                  <a:srgbClr val="173A8C"/>
                </a:solidFill>
                <a:latin typeface="Arial"/>
                <a:ea typeface="Arial"/>
                <a:cs typeface="Arial"/>
                <a:sym typeface="Arial"/>
              </a:rPr>
              <a:t>eer </a:t>
            </a:r>
            <a:r>
              <a:rPr lang="en-US" b="1">
                <a:solidFill>
                  <a:srgbClr val="173A8C"/>
                </a:solidFill>
              </a:rPr>
              <a:t>L</a:t>
            </a:r>
            <a:r>
              <a:rPr lang="en-US" sz="1400" b="1">
                <a:solidFill>
                  <a:srgbClr val="173A8C"/>
                </a:solidFill>
                <a:latin typeface="Arial"/>
                <a:ea typeface="Arial"/>
                <a:cs typeface="Arial"/>
                <a:sym typeface="Arial"/>
              </a:rPr>
              <a:t>earning  ·  </a:t>
            </a:r>
            <a:r>
              <a:rPr lang="en-US" b="1">
                <a:solidFill>
                  <a:srgbClr val="173A8C"/>
                </a:solidFill>
              </a:rPr>
              <a:t>M</a:t>
            </a:r>
            <a:r>
              <a:rPr lang="en-US" sz="1400" b="1">
                <a:solidFill>
                  <a:srgbClr val="173A8C"/>
                </a:solidFill>
                <a:latin typeface="Arial"/>
                <a:ea typeface="Arial"/>
                <a:cs typeface="Arial"/>
                <a:sym typeface="Arial"/>
              </a:rPr>
              <a:t>entorship  ·  </a:t>
            </a:r>
            <a:r>
              <a:rPr lang="en-US" b="1">
                <a:solidFill>
                  <a:srgbClr val="173A8C"/>
                </a:solidFill>
              </a:rPr>
              <a:t>I</a:t>
            </a:r>
            <a:r>
              <a:rPr lang="en-US" sz="1400" b="1">
                <a:solidFill>
                  <a:srgbClr val="173A8C"/>
                </a:solidFill>
                <a:latin typeface="Arial"/>
                <a:ea typeface="Arial"/>
                <a:cs typeface="Arial"/>
                <a:sym typeface="Arial"/>
              </a:rPr>
              <a:t>nstitutional </a:t>
            </a:r>
            <a:r>
              <a:rPr lang="en-US" b="1">
                <a:solidFill>
                  <a:srgbClr val="173A8C"/>
                </a:solidFill>
              </a:rPr>
              <a:t>B</a:t>
            </a:r>
            <a:r>
              <a:rPr lang="en-US" sz="1400" b="1">
                <a:solidFill>
                  <a:srgbClr val="173A8C"/>
                </a:solidFill>
                <a:latin typeface="Arial"/>
                <a:ea typeface="Arial"/>
                <a:cs typeface="Arial"/>
                <a:sym typeface="Arial"/>
              </a:rPr>
              <a:t>ridges  ·  </a:t>
            </a:r>
            <a:r>
              <a:rPr lang="en-US" b="1">
                <a:solidFill>
                  <a:srgbClr val="173A8C"/>
                </a:solidFill>
              </a:rPr>
              <a:t>S</a:t>
            </a:r>
            <a:r>
              <a:rPr lang="en-US" sz="1400" b="1">
                <a:solidFill>
                  <a:srgbClr val="173A8C"/>
                </a:solidFill>
                <a:latin typeface="Arial"/>
                <a:ea typeface="Arial"/>
                <a:cs typeface="Arial"/>
                <a:sym typeface="Arial"/>
              </a:rPr>
              <a:t>hared </a:t>
            </a:r>
            <a:r>
              <a:rPr lang="en-US" b="1">
                <a:solidFill>
                  <a:srgbClr val="173A8C"/>
                </a:solidFill>
              </a:rPr>
              <a:t>O</a:t>
            </a:r>
            <a:r>
              <a:rPr lang="en-US" sz="1400" b="1">
                <a:solidFill>
                  <a:srgbClr val="173A8C"/>
                </a:solidFill>
                <a:latin typeface="Arial"/>
                <a:ea typeface="Arial"/>
                <a:cs typeface="Arial"/>
                <a:sym typeface="Arial"/>
              </a:rPr>
              <a:t>pportunities  ·  </a:t>
            </a:r>
            <a:r>
              <a:rPr lang="en-US" b="1">
                <a:solidFill>
                  <a:srgbClr val="173A8C"/>
                </a:solidFill>
              </a:rPr>
              <a:t>B</a:t>
            </a:r>
            <a:r>
              <a:rPr lang="en-US" sz="1400" b="1">
                <a:solidFill>
                  <a:srgbClr val="173A8C"/>
                </a:solidFill>
                <a:latin typeface="Arial"/>
                <a:ea typeface="Arial"/>
                <a:cs typeface="Arial"/>
                <a:sym typeface="Arial"/>
              </a:rPr>
              <a:t>elonging</a:t>
            </a:r>
            <a:endParaRPr sz="1400">
              <a:solidFill>
                <a:srgbClr val="173A8C"/>
              </a:solidFill>
              <a:latin typeface="Arial"/>
              <a:ea typeface="Arial"/>
              <a:cs typeface="Arial"/>
              <a:sym typeface="Arial"/>
            </a:endParaRPr>
          </a:p>
        </p:txBody>
      </p:sp>
      <p:sp>
        <p:nvSpPr>
          <p:cNvPr id="333" name="Google Shape;333;p8"/>
          <p:cNvSpPr/>
          <p:nvPr/>
        </p:nvSpPr>
        <p:spPr>
          <a:xfrm>
            <a:off x="1051560" y="5303520"/>
            <a:ext cx="10058400" cy="36576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800"/>
              <a:buFont typeface="Play"/>
              <a:buNone/>
            </a:pPr>
            <a:r>
              <a:rPr lang="en-US" sz="1800" b="1">
                <a:solidFill>
                  <a:srgbClr val="0B1630"/>
                </a:solidFill>
                <a:latin typeface="Play"/>
                <a:ea typeface="Play"/>
                <a:cs typeface="Play"/>
                <a:sym typeface="Play"/>
              </a:rPr>
              <a:t>This is where individual learning starts becoming collective capability.</a:t>
            </a:r>
            <a:endParaRPr sz="1800">
              <a:solidFill>
                <a:schemeClr val="dk1"/>
              </a:solidFill>
              <a:latin typeface="Arial"/>
              <a:ea typeface="Arial"/>
              <a:cs typeface="Arial"/>
              <a:sym typeface="Arial"/>
            </a:endParaRPr>
          </a:p>
        </p:txBody>
      </p:sp>
      <p:sp>
        <p:nvSpPr>
          <p:cNvPr id="334" name="Google Shape;334;p8"/>
          <p:cNvSpPr/>
          <p:nvPr/>
        </p:nvSpPr>
        <p:spPr>
          <a:xfrm>
            <a:off x="548640" y="6217920"/>
            <a:ext cx="10972800" cy="16459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8A96A8"/>
              </a:buClr>
              <a:buSzPts val="650"/>
              <a:buFont typeface="Arial"/>
              <a:buNone/>
            </a:pPr>
            <a:r>
              <a:rPr lang="en-US" sz="650" i="1">
                <a:solidFill>
                  <a:srgbClr val="8A96A8"/>
                </a:solidFill>
                <a:latin typeface="Arial"/>
                <a:ea typeface="Arial"/>
                <a:cs typeface="Arial"/>
                <a:sym typeface="Arial"/>
              </a:rPr>
              <a:t>Source: aieswatini.org — community programmes, team and partners</a:t>
            </a:r>
            <a:endParaRPr sz="650">
              <a:solidFill>
                <a:schemeClr val="dk1"/>
              </a:solidFill>
              <a:latin typeface="Arial"/>
              <a:ea typeface="Arial"/>
              <a:cs typeface="Arial"/>
              <a:sym typeface="Arial"/>
            </a:endParaRPr>
          </a:p>
        </p:txBody>
      </p:sp>
      <p:sp>
        <p:nvSpPr>
          <p:cNvPr id="335" name="Google Shape;335;p8"/>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6</a:t>
            </a:fld>
            <a:endParaRPr sz="800">
              <a:solidFill>
                <a:srgbClr val="8A96A8"/>
              </a:solidFill>
              <a:latin typeface="Arial"/>
              <a:ea typeface="Arial"/>
              <a:cs typeface="Arial"/>
              <a:sym typeface="Arial"/>
            </a:endParaRPr>
          </a:p>
        </p:txBody>
      </p:sp>
      <p:pic>
        <p:nvPicPr>
          <p:cNvPr id="336" name="Google Shape;336;p8"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337" name="Google Shape;337;p8"/>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38" name="Google Shape;338;p8"/>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39" name="Google Shape;339;p8"/>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40" name="Google Shape;340;p8"/>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41" name="Google Shape;341;p8"/>
          <p:cNvSpPr txBox="1"/>
          <p:nvPr/>
        </p:nvSpPr>
        <p:spPr>
          <a:xfrm>
            <a:off x="5441094" y="6475780"/>
            <a:ext cx="6035100" cy="2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850">
                <a:solidFill>
                  <a:srgbClr val="5A6478"/>
                </a:solidFill>
              </a:rPr>
              <a:t>www.aieswatini.org</a:t>
            </a:r>
            <a:endParaRPr sz="850">
              <a:solidFill>
                <a:srgbClr val="5A6478"/>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9"/>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08 · STAGE 3</a:t>
            </a:r>
            <a:endParaRPr sz="950">
              <a:solidFill>
                <a:schemeClr val="dk1"/>
              </a:solidFill>
              <a:latin typeface="Arial"/>
              <a:ea typeface="Arial"/>
              <a:cs typeface="Arial"/>
              <a:sym typeface="Arial"/>
            </a:endParaRPr>
          </a:p>
        </p:txBody>
      </p:sp>
      <p:sp>
        <p:nvSpPr>
          <p:cNvPr id="348" name="Google Shape;348;p9"/>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At some point, training must become creation</a:t>
            </a:r>
            <a:endParaRPr sz="2800">
              <a:solidFill>
                <a:schemeClr val="dk1"/>
              </a:solidFill>
              <a:latin typeface="Arial"/>
              <a:ea typeface="Arial"/>
              <a:cs typeface="Arial"/>
              <a:sym typeface="Arial"/>
            </a:endParaRPr>
          </a:p>
        </p:txBody>
      </p:sp>
      <p:sp>
        <p:nvSpPr>
          <p:cNvPr id="349" name="Google Shape;349;p9"/>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The ecosystem becomes meaningful when learners can apply skills to real local problems.</a:t>
            </a:r>
            <a:endParaRPr sz="1350">
              <a:solidFill>
                <a:schemeClr val="dk1"/>
              </a:solidFill>
              <a:latin typeface="Arial"/>
              <a:ea typeface="Arial"/>
              <a:cs typeface="Arial"/>
              <a:sym typeface="Arial"/>
            </a:endParaRPr>
          </a:p>
        </p:txBody>
      </p:sp>
      <p:sp>
        <p:nvSpPr>
          <p:cNvPr id="350" name="Google Shape;350;p9"/>
          <p:cNvSpPr/>
          <p:nvPr/>
        </p:nvSpPr>
        <p:spPr>
          <a:xfrm>
            <a:off x="594360" y="2148840"/>
            <a:ext cx="1737360" cy="1508760"/>
          </a:xfrm>
          <a:prstGeom prst="roundRect">
            <a:avLst>
              <a:gd name="adj" fmla="val 7273"/>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1" name="Google Shape;351;p9"/>
          <p:cNvSpPr/>
          <p:nvPr/>
        </p:nvSpPr>
        <p:spPr>
          <a:xfrm>
            <a:off x="731520" y="2404872"/>
            <a:ext cx="146304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LEARN</a:t>
            </a:r>
            <a:endParaRPr sz="1000">
              <a:solidFill>
                <a:schemeClr val="dk1"/>
              </a:solidFill>
              <a:latin typeface="Arial"/>
              <a:ea typeface="Arial"/>
              <a:cs typeface="Arial"/>
              <a:sym typeface="Arial"/>
            </a:endParaRPr>
          </a:p>
        </p:txBody>
      </p:sp>
      <p:sp>
        <p:nvSpPr>
          <p:cNvPr id="352" name="Google Shape;352;p9"/>
          <p:cNvSpPr/>
          <p:nvPr/>
        </p:nvSpPr>
        <p:spPr>
          <a:xfrm>
            <a:off x="731520" y="2852928"/>
            <a:ext cx="1463040" cy="38404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Knowledge</a:t>
            </a:r>
            <a:endParaRPr sz="1400">
              <a:solidFill>
                <a:schemeClr val="dk1"/>
              </a:solidFill>
              <a:latin typeface="Arial"/>
              <a:ea typeface="Arial"/>
              <a:cs typeface="Arial"/>
              <a:sym typeface="Arial"/>
            </a:endParaRPr>
          </a:p>
        </p:txBody>
      </p:sp>
      <p:sp>
        <p:nvSpPr>
          <p:cNvPr id="353" name="Google Shape;353;p9"/>
          <p:cNvSpPr/>
          <p:nvPr/>
        </p:nvSpPr>
        <p:spPr>
          <a:xfrm>
            <a:off x="2404872" y="2679192"/>
            <a:ext cx="320040" cy="256032"/>
          </a:xfrm>
          <a:prstGeom prst="chevron">
            <a:avLst>
              <a:gd name="adj" fmla="val 50000"/>
            </a:avLst>
          </a:prstGeom>
          <a:solidFill>
            <a:srgbClr val="C4D0E0"/>
          </a:solidFill>
          <a:ln w="12700" cap="flat" cmpd="sng">
            <a:solidFill>
              <a:srgbClr val="C4D0E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4" name="Google Shape;354;p9"/>
          <p:cNvSpPr/>
          <p:nvPr/>
        </p:nvSpPr>
        <p:spPr>
          <a:xfrm>
            <a:off x="2834640" y="2148840"/>
            <a:ext cx="1737360" cy="1508760"/>
          </a:xfrm>
          <a:prstGeom prst="roundRect">
            <a:avLst>
              <a:gd name="adj" fmla="val 7273"/>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5" name="Google Shape;355;p9"/>
          <p:cNvSpPr/>
          <p:nvPr/>
        </p:nvSpPr>
        <p:spPr>
          <a:xfrm>
            <a:off x="2971800" y="2404872"/>
            <a:ext cx="146304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CONNECT</a:t>
            </a:r>
            <a:endParaRPr sz="1000">
              <a:solidFill>
                <a:schemeClr val="dk1"/>
              </a:solidFill>
              <a:latin typeface="Arial"/>
              <a:ea typeface="Arial"/>
              <a:cs typeface="Arial"/>
              <a:sym typeface="Arial"/>
            </a:endParaRPr>
          </a:p>
        </p:txBody>
      </p:sp>
      <p:sp>
        <p:nvSpPr>
          <p:cNvPr id="356" name="Google Shape;356;p9"/>
          <p:cNvSpPr/>
          <p:nvPr/>
        </p:nvSpPr>
        <p:spPr>
          <a:xfrm>
            <a:off x="2971800" y="2852928"/>
            <a:ext cx="1463040" cy="38404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Peers + mentors</a:t>
            </a:r>
            <a:endParaRPr sz="1400">
              <a:solidFill>
                <a:schemeClr val="dk1"/>
              </a:solidFill>
              <a:latin typeface="Arial"/>
              <a:ea typeface="Arial"/>
              <a:cs typeface="Arial"/>
              <a:sym typeface="Arial"/>
            </a:endParaRPr>
          </a:p>
        </p:txBody>
      </p:sp>
      <p:sp>
        <p:nvSpPr>
          <p:cNvPr id="357" name="Google Shape;357;p9"/>
          <p:cNvSpPr/>
          <p:nvPr/>
        </p:nvSpPr>
        <p:spPr>
          <a:xfrm>
            <a:off x="4645152" y="2679192"/>
            <a:ext cx="320040" cy="256032"/>
          </a:xfrm>
          <a:prstGeom prst="chevron">
            <a:avLst>
              <a:gd name="adj" fmla="val 50000"/>
            </a:avLst>
          </a:prstGeom>
          <a:solidFill>
            <a:srgbClr val="C4D0E0"/>
          </a:solidFill>
          <a:ln w="12700" cap="flat" cmpd="sng">
            <a:solidFill>
              <a:srgbClr val="C4D0E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8" name="Google Shape;358;p9"/>
          <p:cNvSpPr/>
          <p:nvPr/>
        </p:nvSpPr>
        <p:spPr>
          <a:xfrm>
            <a:off x="5074920" y="2148840"/>
            <a:ext cx="1737360" cy="1508760"/>
          </a:xfrm>
          <a:prstGeom prst="roundRect">
            <a:avLst>
              <a:gd name="adj" fmla="val 7273"/>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9" name="Google Shape;359;p9"/>
          <p:cNvSpPr/>
          <p:nvPr/>
        </p:nvSpPr>
        <p:spPr>
          <a:xfrm>
            <a:off x="5212080" y="2404872"/>
            <a:ext cx="146304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6C453"/>
              </a:buClr>
              <a:buSzPts val="1000"/>
              <a:buFont typeface="Arial"/>
              <a:buNone/>
            </a:pPr>
            <a:r>
              <a:rPr lang="en-US" sz="1000" b="1">
                <a:solidFill>
                  <a:srgbClr val="F6C453"/>
                </a:solidFill>
                <a:latin typeface="Arial"/>
                <a:ea typeface="Arial"/>
                <a:cs typeface="Arial"/>
                <a:sym typeface="Arial"/>
              </a:rPr>
              <a:t>BUILD</a:t>
            </a:r>
            <a:endParaRPr sz="1000">
              <a:solidFill>
                <a:schemeClr val="dk1"/>
              </a:solidFill>
              <a:latin typeface="Arial"/>
              <a:ea typeface="Arial"/>
              <a:cs typeface="Arial"/>
              <a:sym typeface="Arial"/>
            </a:endParaRPr>
          </a:p>
        </p:txBody>
      </p:sp>
      <p:sp>
        <p:nvSpPr>
          <p:cNvPr id="360" name="Google Shape;360;p9"/>
          <p:cNvSpPr/>
          <p:nvPr/>
        </p:nvSpPr>
        <p:spPr>
          <a:xfrm>
            <a:off x="5212080" y="2852928"/>
            <a:ext cx="1463040" cy="38404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Real project</a:t>
            </a:r>
            <a:endParaRPr sz="1400">
              <a:solidFill>
                <a:schemeClr val="dk1"/>
              </a:solidFill>
              <a:latin typeface="Arial"/>
              <a:ea typeface="Arial"/>
              <a:cs typeface="Arial"/>
              <a:sym typeface="Arial"/>
            </a:endParaRPr>
          </a:p>
        </p:txBody>
      </p:sp>
      <p:sp>
        <p:nvSpPr>
          <p:cNvPr id="361" name="Google Shape;361;p9"/>
          <p:cNvSpPr/>
          <p:nvPr/>
        </p:nvSpPr>
        <p:spPr>
          <a:xfrm>
            <a:off x="6885432" y="2679192"/>
            <a:ext cx="320040" cy="256032"/>
          </a:xfrm>
          <a:prstGeom prst="chevron">
            <a:avLst>
              <a:gd name="adj" fmla="val 50000"/>
            </a:avLst>
          </a:prstGeom>
          <a:solidFill>
            <a:srgbClr val="C4D0E0"/>
          </a:solidFill>
          <a:ln w="12700" cap="flat" cmpd="sng">
            <a:solidFill>
              <a:srgbClr val="C4D0E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2" name="Google Shape;362;p9"/>
          <p:cNvSpPr/>
          <p:nvPr/>
        </p:nvSpPr>
        <p:spPr>
          <a:xfrm>
            <a:off x="7315200" y="2148840"/>
            <a:ext cx="1737360" cy="1508760"/>
          </a:xfrm>
          <a:prstGeom prst="roundRect">
            <a:avLst>
              <a:gd name="adj" fmla="val 7273"/>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3" name="Google Shape;363;p9"/>
          <p:cNvSpPr/>
          <p:nvPr/>
        </p:nvSpPr>
        <p:spPr>
          <a:xfrm>
            <a:off x="7452360" y="2404872"/>
            <a:ext cx="146304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0A26B"/>
              </a:buClr>
              <a:buSzPts val="1000"/>
              <a:buFont typeface="Arial"/>
              <a:buNone/>
            </a:pPr>
            <a:r>
              <a:rPr lang="en-US" sz="1000" b="1">
                <a:solidFill>
                  <a:srgbClr val="20A26B"/>
                </a:solidFill>
                <a:latin typeface="Arial"/>
                <a:ea typeface="Arial"/>
                <a:cs typeface="Arial"/>
                <a:sym typeface="Arial"/>
              </a:rPr>
              <a:t>TEST</a:t>
            </a:r>
            <a:endParaRPr sz="1000">
              <a:solidFill>
                <a:schemeClr val="dk1"/>
              </a:solidFill>
              <a:latin typeface="Arial"/>
              <a:ea typeface="Arial"/>
              <a:cs typeface="Arial"/>
              <a:sym typeface="Arial"/>
            </a:endParaRPr>
          </a:p>
        </p:txBody>
      </p:sp>
      <p:sp>
        <p:nvSpPr>
          <p:cNvPr id="364" name="Google Shape;364;p9"/>
          <p:cNvSpPr/>
          <p:nvPr/>
        </p:nvSpPr>
        <p:spPr>
          <a:xfrm>
            <a:off x="7452360" y="2852928"/>
            <a:ext cx="1463040" cy="38404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Evidence</a:t>
            </a:r>
            <a:endParaRPr sz="1400">
              <a:solidFill>
                <a:schemeClr val="dk1"/>
              </a:solidFill>
              <a:latin typeface="Arial"/>
              <a:ea typeface="Arial"/>
              <a:cs typeface="Arial"/>
              <a:sym typeface="Arial"/>
            </a:endParaRPr>
          </a:p>
        </p:txBody>
      </p:sp>
      <p:sp>
        <p:nvSpPr>
          <p:cNvPr id="365" name="Google Shape;365;p9"/>
          <p:cNvSpPr/>
          <p:nvPr/>
        </p:nvSpPr>
        <p:spPr>
          <a:xfrm>
            <a:off x="9125712" y="2679192"/>
            <a:ext cx="320040" cy="256032"/>
          </a:xfrm>
          <a:prstGeom prst="chevron">
            <a:avLst>
              <a:gd name="adj" fmla="val 50000"/>
            </a:avLst>
          </a:prstGeom>
          <a:solidFill>
            <a:srgbClr val="C4D0E0"/>
          </a:solidFill>
          <a:ln w="12700" cap="flat" cmpd="sng">
            <a:solidFill>
              <a:srgbClr val="C4D0E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6" name="Google Shape;366;p9"/>
          <p:cNvSpPr/>
          <p:nvPr/>
        </p:nvSpPr>
        <p:spPr>
          <a:xfrm>
            <a:off x="9555480" y="2148840"/>
            <a:ext cx="1737360" cy="1508760"/>
          </a:xfrm>
          <a:prstGeom prst="roundRect">
            <a:avLst>
              <a:gd name="adj" fmla="val 7273"/>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7" name="Google Shape;367;p9"/>
          <p:cNvSpPr/>
          <p:nvPr/>
        </p:nvSpPr>
        <p:spPr>
          <a:xfrm>
            <a:off x="9692640" y="2404872"/>
            <a:ext cx="1463040"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E63B4A"/>
              </a:buClr>
              <a:buSzPts val="1000"/>
              <a:buFont typeface="Arial"/>
              <a:buNone/>
            </a:pPr>
            <a:r>
              <a:rPr lang="en-US" sz="1000" b="1">
                <a:solidFill>
                  <a:srgbClr val="E63B4A"/>
                </a:solidFill>
                <a:latin typeface="Arial"/>
                <a:ea typeface="Arial"/>
                <a:cs typeface="Arial"/>
                <a:sym typeface="Arial"/>
              </a:rPr>
              <a:t>SHARE</a:t>
            </a:r>
            <a:endParaRPr sz="1000">
              <a:solidFill>
                <a:schemeClr val="dk1"/>
              </a:solidFill>
              <a:latin typeface="Arial"/>
              <a:ea typeface="Arial"/>
              <a:cs typeface="Arial"/>
              <a:sym typeface="Arial"/>
            </a:endParaRPr>
          </a:p>
        </p:txBody>
      </p:sp>
      <p:sp>
        <p:nvSpPr>
          <p:cNvPr id="368" name="Google Shape;368;p9"/>
          <p:cNvSpPr/>
          <p:nvPr/>
        </p:nvSpPr>
        <p:spPr>
          <a:xfrm>
            <a:off x="9692640" y="2852928"/>
            <a:ext cx="1463040" cy="38404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Community learning</a:t>
            </a:r>
            <a:endParaRPr sz="1400">
              <a:solidFill>
                <a:schemeClr val="dk1"/>
              </a:solidFill>
              <a:latin typeface="Arial"/>
              <a:ea typeface="Arial"/>
              <a:cs typeface="Arial"/>
              <a:sym typeface="Arial"/>
            </a:endParaRPr>
          </a:p>
        </p:txBody>
      </p:sp>
      <p:sp>
        <p:nvSpPr>
          <p:cNvPr id="369" name="Google Shape;369;p9"/>
          <p:cNvSpPr/>
          <p:nvPr/>
        </p:nvSpPr>
        <p:spPr>
          <a:xfrm>
            <a:off x="1874520" y="4407408"/>
            <a:ext cx="8412480" cy="822960"/>
          </a:xfrm>
          <a:prstGeom prst="roundRect">
            <a:avLst>
              <a:gd name="adj" fmla="val 13333"/>
            </a:avLst>
          </a:prstGeom>
          <a:solidFill>
            <a:srgbClr val="0B1630"/>
          </a:solidFill>
          <a:ln w="12700" cap="flat" cmpd="sng">
            <a:solidFill>
              <a:srgbClr val="0B163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0" name="Google Shape;370;p9"/>
          <p:cNvSpPr/>
          <p:nvPr/>
        </p:nvSpPr>
        <p:spPr>
          <a:xfrm>
            <a:off x="2148840" y="4636008"/>
            <a:ext cx="7863840" cy="29260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FFFFF"/>
              </a:buClr>
              <a:buSzPts val="1700"/>
              <a:buFont typeface="Play"/>
              <a:buNone/>
            </a:pPr>
            <a:r>
              <a:rPr lang="en-US" sz="1700" b="1">
                <a:solidFill>
                  <a:srgbClr val="FFFFFF"/>
                </a:solidFill>
                <a:latin typeface="Play"/>
                <a:ea typeface="Play"/>
                <a:cs typeface="Play"/>
                <a:sym typeface="Play"/>
              </a:rPr>
              <a:t>The output of a learning ecosystem is capability - not certificates.</a:t>
            </a:r>
            <a:endParaRPr sz="1700">
              <a:solidFill>
                <a:schemeClr val="dk1"/>
              </a:solidFill>
              <a:latin typeface="Arial"/>
              <a:ea typeface="Arial"/>
              <a:cs typeface="Arial"/>
              <a:sym typeface="Arial"/>
            </a:endParaRPr>
          </a:p>
        </p:txBody>
      </p:sp>
      <p:sp>
        <p:nvSpPr>
          <p:cNvPr id="371" name="Google Shape;371;p9"/>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7</a:t>
            </a:fld>
            <a:endParaRPr sz="800">
              <a:solidFill>
                <a:srgbClr val="8A96A8"/>
              </a:solidFill>
              <a:latin typeface="Arial"/>
              <a:ea typeface="Arial"/>
              <a:cs typeface="Arial"/>
              <a:sym typeface="Arial"/>
            </a:endParaRPr>
          </a:p>
        </p:txBody>
      </p:sp>
      <p:pic>
        <p:nvPicPr>
          <p:cNvPr id="372" name="Google Shape;372;p9"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373" name="Google Shape;373;p9"/>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74" name="Google Shape;374;p9"/>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75" name="Google Shape;375;p9"/>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76" name="Google Shape;376;p9"/>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377" name="Google Shape;377;p9"/>
          <p:cNvSpPr txBox="1"/>
          <p:nvPr/>
        </p:nvSpPr>
        <p:spPr>
          <a:xfrm>
            <a:off x="5430519" y="6475780"/>
            <a:ext cx="6035100" cy="2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850">
                <a:solidFill>
                  <a:srgbClr val="5A6478"/>
                </a:solidFill>
              </a:rPr>
              <a:t>www.aieswatini.org</a:t>
            </a:r>
            <a:endParaRPr sz="850">
              <a:solidFill>
                <a:srgbClr val="5A6478"/>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10"/>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09 · CASE STUDY</a:t>
            </a:r>
            <a:endParaRPr sz="950">
              <a:solidFill>
                <a:schemeClr val="dk1"/>
              </a:solidFill>
              <a:latin typeface="Arial"/>
              <a:ea typeface="Arial"/>
              <a:cs typeface="Arial"/>
              <a:sym typeface="Arial"/>
            </a:endParaRPr>
          </a:p>
        </p:txBody>
      </p:sp>
      <p:sp>
        <p:nvSpPr>
          <p:cNvPr id="384" name="Google Shape;384;p10"/>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First1000: from learning AI to solving a local problem</a:t>
            </a:r>
            <a:endParaRPr sz="2800">
              <a:solidFill>
                <a:schemeClr val="dk1"/>
              </a:solidFill>
              <a:latin typeface="Arial"/>
              <a:ea typeface="Arial"/>
              <a:cs typeface="Arial"/>
              <a:sym typeface="Arial"/>
            </a:endParaRPr>
          </a:p>
        </p:txBody>
      </p:sp>
      <p:sp>
        <p:nvSpPr>
          <p:cNvPr id="385" name="Google Shape;385;p10"/>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An applied example of how local talent can translate AI capability into a decision-support use case.</a:t>
            </a:r>
            <a:endParaRPr sz="1350">
              <a:solidFill>
                <a:schemeClr val="dk1"/>
              </a:solidFill>
              <a:latin typeface="Arial"/>
              <a:ea typeface="Arial"/>
              <a:cs typeface="Arial"/>
              <a:sym typeface="Arial"/>
            </a:endParaRPr>
          </a:p>
        </p:txBody>
      </p:sp>
      <p:sp>
        <p:nvSpPr>
          <p:cNvPr id="386" name="Google Shape;386;p10"/>
          <p:cNvSpPr/>
          <p:nvPr/>
        </p:nvSpPr>
        <p:spPr>
          <a:xfrm>
            <a:off x="621792" y="1874520"/>
            <a:ext cx="4297680" cy="3429000"/>
          </a:xfrm>
          <a:prstGeom prst="roundRect">
            <a:avLst>
              <a:gd name="adj" fmla="val 3200"/>
            </a:avLst>
          </a:prstGeom>
          <a:solidFill>
            <a:srgbClr val="0B1630"/>
          </a:solidFill>
          <a:ln w="12700" cap="flat" cmpd="sng">
            <a:solidFill>
              <a:srgbClr val="0B163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7" name="Google Shape;387;p10"/>
          <p:cNvSpPr/>
          <p:nvPr/>
        </p:nvSpPr>
        <p:spPr>
          <a:xfrm>
            <a:off x="896112" y="2212848"/>
            <a:ext cx="201168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F6C453"/>
              </a:buClr>
              <a:buSzPts val="1100"/>
              <a:buFont typeface="Arial"/>
              <a:buNone/>
            </a:pPr>
            <a:r>
              <a:rPr lang="en-US" sz="1100" b="1">
                <a:solidFill>
                  <a:srgbClr val="F6C453"/>
                </a:solidFill>
                <a:latin typeface="Arial"/>
                <a:ea typeface="Arial"/>
                <a:cs typeface="Arial"/>
                <a:sym typeface="Arial"/>
              </a:rPr>
              <a:t>FIRST1000</a:t>
            </a:r>
            <a:endParaRPr sz="1100">
              <a:solidFill>
                <a:schemeClr val="dk1"/>
              </a:solidFill>
              <a:latin typeface="Arial"/>
              <a:ea typeface="Arial"/>
              <a:cs typeface="Arial"/>
              <a:sym typeface="Arial"/>
            </a:endParaRPr>
          </a:p>
        </p:txBody>
      </p:sp>
      <p:sp>
        <p:nvSpPr>
          <p:cNvPr id="388" name="Google Shape;388;p10"/>
          <p:cNvSpPr/>
          <p:nvPr/>
        </p:nvSpPr>
        <p:spPr>
          <a:xfrm>
            <a:off x="896112" y="2670048"/>
            <a:ext cx="3520440" cy="914400"/>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FFFFFF"/>
              </a:buClr>
              <a:buSzPts val="2000"/>
              <a:buFont typeface="Play"/>
              <a:buNone/>
            </a:pPr>
            <a:r>
              <a:rPr lang="en-US" sz="2000" b="1">
                <a:solidFill>
                  <a:srgbClr val="FFFFFF"/>
                </a:solidFill>
                <a:latin typeface="Play"/>
                <a:ea typeface="Play"/>
                <a:cs typeface="Play"/>
                <a:sym typeface="Play"/>
              </a:rPr>
              <a:t>AI-powered maternal, child &amp; NCD health platform</a:t>
            </a:r>
            <a:endParaRPr sz="2000">
              <a:solidFill>
                <a:schemeClr val="dk1"/>
              </a:solidFill>
              <a:latin typeface="Arial"/>
              <a:ea typeface="Arial"/>
              <a:cs typeface="Arial"/>
              <a:sym typeface="Arial"/>
            </a:endParaRPr>
          </a:p>
        </p:txBody>
      </p:sp>
      <p:sp>
        <p:nvSpPr>
          <p:cNvPr id="389" name="Google Shape;389;p10"/>
          <p:cNvSpPr/>
          <p:nvPr/>
        </p:nvSpPr>
        <p:spPr>
          <a:xfrm>
            <a:off x="896112" y="3986784"/>
            <a:ext cx="1481328" cy="310896"/>
          </a:xfrm>
          <a:prstGeom prst="roundRect">
            <a:avLst>
              <a:gd name="adj" fmla="val 50000"/>
            </a:avLst>
          </a:prstGeom>
          <a:solidFill>
            <a:srgbClr val="17325B"/>
          </a:solidFill>
          <a:ln w="12700" cap="flat" cmpd="sng">
            <a:solidFill>
              <a:srgbClr val="17325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0" name="Google Shape;390;p10"/>
          <p:cNvSpPr/>
          <p:nvPr/>
        </p:nvSpPr>
        <p:spPr>
          <a:xfrm>
            <a:off x="969264" y="4014216"/>
            <a:ext cx="1335024"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900"/>
              <a:buFont typeface="Arial"/>
              <a:buNone/>
            </a:pPr>
            <a:r>
              <a:rPr lang="en-US" sz="900" b="1">
                <a:solidFill>
                  <a:srgbClr val="27B5FF"/>
                </a:solidFill>
                <a:latin typeface="Arial"/>
                <a:ea typeface="Arial"/>
                <a:cs typeface="Arial"/>
                <a:sym typeface="Arial"/>
              </a:rPr>
              <a:t>RISK PREDICTION</a:t>
            </a:r>
            <a:endParaRPr sz="900">
              <a:solidFill>
                <a:schemeClr val="dk1"/>
              </a:solidFill>
              <a:latin typeface="Arial"/>
              <a:ea typeface="Arial"/>
              <a:cs typeface="Arial"/>
              <a:sym typeface="Arial"/>
            </a:endParaRPr>
          </a:p>
        </p:txBody>
      </p:sp>
      <p:sp>
        <p:nvSpPr>
          <p:cNvPr id="391" name="Google Shape;391;p10"/>
          <p:cNvSpPr/>
          <p:nvPr/>
        </p:nvSpPr>
        <p:spPr>
          <a:xfrm>
            <a:off x="2514600" y="3986784"/>
            <a:ext cx="1508760" cy="310896"/>
          </a:xfrm>
          <a:prstGeom prst="roundRect">
            <a:avLst>
              <a:gd name="adj" fmla="val 50000"/>
            </a:avLst>
          </a:prstGeom>
          <a:solidFill>
            <a:srgbClr val="17325B"/>
          </a:solidFill>
          <a:ln w="12700" cap="flat" cmpd="sng">
            <a:solidFill>
              <a:srgbClr val="17325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2" name="Google Shape;392;p10"/>
          <p:cNvSpPr/>
          <p:nvPr/>
        </p:nvSpPr>
        <p:spPr>
          <a:xfrm>
            <a:off x="2587752" y="4014216"/>
            <a:ext cx="1362456"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F6C453"/>
              </a:buClr>
              <a:buSzPts val="900"/>
              <a:buFont typeface="Arial"/>
              <a:buNone/>
            </a:pPr>
            <a:r>
              <a:rPr lang="en-US" sz="900" b="1">
                <a:solidFill>
                  <a:srgbClr val="F6C453"/>
                </a:solidFill>
                <a:latin typeface="Arial"/>
                <a:ea typeface="Arial"/>
                <a:cs typeface="Arial"/>
                <a:sym typeface="Arial"/>
              </a:rPr>
              <a:t>PREDICTIVE CARE</a:t>
            </a:r>
            <a:endParaRPr sz="900">
              <a:solidFill>
                <a:schemeClr val="dk1"/>
              </a:solidFill>
              <a:latin typeface="Arial"/>
              <a:ea typeface="Arial"/>
              <a:cs typeface="Arial"/>
              <a:sym typeface="Arial"/>
            </a:endParaRPr>
          </a:p>
        </p:txBody>
      </p:sp>
      <p:sp>
        <p:nvSpPr>
          <p:cNvPr id="393" name="Google Shape;393;p10"/>
          <p:cNvSpPr/>
          <p:nvPr/>
        </p:nvSpPr>
        <p:spPr>
          <a:xfrm>
            <a:off x="896112" y="4608576"/>
            <a:ext cx="3520440" cy="457200"/>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BFD1F6"/>
              </a:buClr>
              <a:buSzPts val="1100"/>
              <a:buFont typeface="Arial"/>
              <a:buNone/>
            </a:pPr>
            <a:r>
              <a:rPr lang="en-US" sz="1100">
                <a:solidFill>
                  <a:srgbClr val="BFD1F6"/>
                </a:solidFill>
                <a:latin typeface="Arial"/>
                <a:ea typeface="Arial"/>
                <a:cs typeface="Arial"/>
                <a:sym typeface="Arial"/>
              </a:rPr>
              <a:t>2nd place · Applied AI Poster showcase</a:t>
            </a:r>
            <a:endParaRPr sz="1100">
              <a:solidFill>
                <a:schemeClr val="dk1"/>
              </a:solidFill>
              <a:latin typeface="Arial"/>
              <a:ea typeface="Arial"/>
              <a:cs typeface="Arial"/>
              <a:sym typeface="Arial"/>
            </a:endParaRPr>
          </a:p>
          <a:p>
            <a:pPr marL="0" marR="0" lvl="0" indent="0" algn="l" rtl="0">
              <a:lnSpc>
                <a:spcPct val="105000"/>
              </a:lnSpc>
              <a:spcBef>
                <a:spcPts val="0"/>
              </a:spcBef>
              <a:spcAft>
                <a:spcPts val="0"/>
              </a:spcAft>
              <a:buClr>
                <a:srgbClr val="BFD1F6"/>
              </a:buClr>
              <a:buSzPts val="1100"/>
              <a:buFont typeface="Arial"/>
              <a:buNone/>
            </a:pPr>
            <a:r>
              <a:rPr lang="en-US" sz="1100">
                <a:solidFill>
                  <a:srgbClr val="BFD1F6"/>
                </a:solidFill>
                <a:latin typeface="Arial"/>
                <a:ea typeface="Arial"/>
                <a:cs typeface="Arial"/>
                <a:sym typeface="Arial"/>
              </a:rPr>
              <a:t>IndabaX South Africa 2026</a:t>
            </a:r>
            <a:endParaRPr sz="1100">
              <a:solidFill>
                <a:schemeClr val="dk1"/>
              </a:solidFill>
              <a:latin typeface="Arial"/>
              <a:ea typeface="Arial"/>
              <a:cs typeface="Arial"/>
              <a:sym typeface="Arial"/>
            </a:endParaRPr>
          </a:p>
        </p:txBody>
      </p:sp>
      <p:sp>
        <p:nvSpPr>
          <p:cNvPr id="394" name="Google Shape;394;p10"/>
          <p:cNvSpPr/>
          <p:nvPr/>
        </p:nvSpPr>
        <p:spPr>
          <a:xfrm>
            <a:off x="5440680" y="1993392"/>
            <a:ext cx="1051560" cy="310896"/>
          </a:xfrm>
          <a:prstGeom prst="roundRect">
            <a:avLst>
              <a:gd name="adj" fmla="val 50000"/>
            </a:avLst>
          </a:prstGeom>
          <a:solidFill>
            <a:srgbClr val="FFF0F1"/>
          </a:solidFill>
          <a:ln w="12700" cap="flat" cmpd="sng">
            <a:solidFill>
              <a:srgbClr val="FFF0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5" name="Google Shape;395;p10"/>
          <p:cNvSpPr/>
          <p:nvPr/>
        </p:nvSpPr>
        <p:spPr>
          <a:xfrm>
            <a:off x="5513832" y="2020824"/>
            <a:ext cx="905256"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E63B4A"/>
              </a:buClr>
              <a:buSzPts val="900"/>
              <a:buFont typeface="Arial"/>
              <a:buNone/>
            </a:pPr>
            <a:r>
              <a:rPr lang="en-US" sz="900" b="1">
                <a:solidFill>
                  <a:srgbClr val="E63B4A"/>
                </a:solidFill>
                <a:latin typeface="Arial"/>
                <a:ea typeface="Arial"/>
                <a:cs typeface="Arial"/>
                <a:sym typeface="Arial"/>
              </a:rPr>
              <a:t>PROBLEM</a:t>
            </a:r>
            <a:endParaRPr sz="900">
              <a:solidFill>
                <a:schemeClr val="dk1"/>
              </a:solidFill>
              <a:latin typeface="Arial"/>
              <a:ea typeface="Arial"/>
              <a:cs typeface="Arial"/>
              <a:sym typeface="Arial"/>
            </a:endParaRPr>
          </a:p>
        </p:txBody>
      </p:sp>
      <p:sp>
        <p:nvSpPr>
          <p:cNvPr id="396" name="Google Shape;396;p10"/>
          <p:cNvSpPr/>
          <p:nvPr/>
        </p:nvSpPr>
        <p:spPr>
          <a:xfrm>
            <a:off x="6729984" y="1975104"/>
            <a:ext cx="3657600" cy="42062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450"/>
              <a:buFont typeface="Arial"/>
              <a:buNone/>
            </a:pPr>
            <a:r>
              <a:rPr lang="en-US" sz="1450" b="1">
                <a:solidFill>
                  <a:srgbClr val="0B1630"/>
                </a:solidFill>
                <a:latin typeface="Arial"/>
                <a:ea typeface="Arial"/>
                <a:cs typeface="Arial"/>
                <a:sym typeface="Arial"/>
              </a:rPr>
              <a:t>Health systems need earlier signals</a:t>
            </a:r>
            <a:endParaRPr sz="1450">
              <a:solidFill>
                <a:schemeClr val="dk1"/>
              </a:solidFill>
              <a:latin typeface="Arial"/>
              <a:ea typeface="Arial"/>
              <a:cs typeface="Arial"/>
              <a:sym typeface="Arial"/>
            </a:endParaRPr>
          </a:p>
        </p:txBody>
      </p:sp>
      <p:sp>
        <p:nvSpPr>
          <p:cNvPr id="397" name="Google Shape;397;p10"/>
          <p:cNvSpPr/>
          <p:nvPr/>
        </p:nvSpPr>
        <p:spPr>
          <a:xfrm>
            <a:off x="5440680" y="3090672"/>
            <a:ext cx="1051560" cy="310896"/>
          </a:xfrm>
          <a:prstGeom prst="roundRect">
            <a:avLst>
              <a:gd name="adj" fmla="val 50000"/>
            </a:avLst>
          </a:prstGeom>
          <a:solidFill>
            <a:srgbClr val="EAF6FF"/>
          </a:solidFill>
          <a:ln w="12700" cap="flat" cmpd="sng">
            <a:solidFill>
              <a:srgbClr val="EA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8" name="Google Shape;398;p10"/>
          <p:cNvSpPr/>
          <p:nvPr/>
        </p:nvSpPr>
        <p:spPr>
          <a:xfrm>
            <a:off x="5513832" y="3118104"/>
            <a:ext cx="905256"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900"/>
              <a:buFont typeface="Arial"/>
              <a:buNone/>
            </a:pPr>
            <a:r>
              <a:rPr lang="en-US" sz="900" b="1">
                <a:solidFill>
                  <a:srgbClr val="1236B8"/>
                </a:solidFill>
                <a:latin typeface="Arial"/>
                <a:ea typeface="Arial"/>
                <a:cs typeface="Arial"/>
                <a:sym typeface="Arial"/>
              </a:rPr>
              <a:t>AI</a:t>
            </a:r>
            <a:endParaRPr sz="900">
              <a:solidFill>
                <a:schemeClr val="dk1"/>
              </a:solidFill>
              <a:latin typeface="Arial"/>
              <a:ea typeface="Arial"/>
              <a:cs typeface="Arial"/>
              <a:sym typeface="Arial"/>
            </a:endParaRPr>
          </a:p>
        </p:txBody>
      </p:sp>
      <p:sp>
        <p:nvSpPr>
          <p:cNvPr id="399" name="Google Shape;399;p10"/>
          <p:cNvSpPr/>
          <p:nvPr/>
        </p:nvSpPr>
        <p:spPr>
          <a:xfrm>
            <a:off x="6729984" y="3072384"/>
            <a:ext cx="3657600" cy="42062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450"/>
              <a:buFont typeface="Arial"/>
              <a:buNone/>
            </a:pPr>
            <a:r>
              <a:rPr lang="en-US" sz="1450" b="1">
                <a:solidFill>
                  <a:srgbClr val="0B1630"/>
                </a:solidFill>
                <a:latin typeface="Arial"/>
                <a:ea typeface="Arial"/>
                <a:cs typeface="Arial"/>
                <a:sym typeface="Arial"/>
              </a:rPr>
              <a:t>Risk prediction + decision support</a:t>
            </a:r>
            <a:endParaRPr sz="1450">
              <a:solidFill>
                <a:schemeClr val="dk1"/>
              </a:solidFill>
              <a:latin typeface="Arial"/>
              <a:ea typeface="Arial"/>
              <a:cs typeface="Arial"/>
              <a:sym typeface="Arial"/>
            </a:endParaRPr>
          </a:p>
        </p:txBody>
      </p:sp>
      <p:sp>
        <p:nvSpPr>
          <p:cNvPr id="400" name="Google Shape;400;p10"/>
          <p:cNvSpPr/>
          <p:nvPr/>
        </p:nvSpPr>
        <p:spPr>
          <a:xfrm>
            <a:off x="5440680" y="4187952"/>
            <a:ext cx="1051560" cy="310896"/>
          </a:xfrm>
          <a:prstGeom prst="roundRect">
            <a:avLst>
              <a:gd name="adj" fmla="val 50000"/>
            </a:avLst>
          </a:prstGeom>
          <a:solidFill>
            <a:srgbClr val="EAF9F2"/>
          </a:solidFill>
          <a:ln w="12700" cap="flat" cmpd="sng">
            <a:solidFill>
              <a:srgbClr val="EAF9F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1" name="Google Shape;401;p10"/>
          <p:cNvSpPr/>
          <p:nvPr/>
        </p:nvSpPr>
        <p:spPr>
          <a:xfrm>
            <a:off x="5513832" y="4215384"/>
            <a:ext cx="905256" cy="23774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0A26B"/>
              </a:buClr>
              <a:buSzPts val="900"/>
              <a:buFont typeface="Arial"/>
              <a:buNone/>
            </a:pPr>
            <a:r>
              <a:rPr lang="en-US" sz="900" b="1">
                <a:solidFill>
                  <a:srgbClr val="20A26B"/>
                </a:solidFill>
                <a:latin typeface="Arial"/>
                <a:ea typeface="Arial"/>
                <a:cs typeface="Arial"/>
                <a:sym typeface="Arial"/>
              </a:rPr>
              <a:t>IMPACT</a:t>
            </a:r>
            <a:endParaRPr sz="900">
              <a:solidFill>
                <a:schemeClr val="dk1"/>
              </a:solidFill>
              <a:latin typeface="Arial"/>
              <a:ea typeface="Arial"/>
              <a:cs typeface="Arial"/>
              <a:sym typeface="Arial"/>
            </a:endParaRPr>
          </a:p>
        </p:txBody>
      </p:sp>
      <p:sp>
        <p:nvSpPr>
          <p:cNvPr id="402" name="Google Shape;402;p10"/>
          <p:cNvSpPr/>
          <p:nvPr/>
        </p:nvSpPr>
        <p:spPr>
          <a:xfrm>
            <a:off x="6729984" y="4169664"/>
            <a:ext cx="3657600" cy="420624"/>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1450"/>
              <a:buFont typeface="Arial"/>
              <a:buNone/>
            </a:pPr>
            <a:r>
              <a:rPr lang="en-US" sz="1450" b="1">
                <a:solidFill>
                  <a:srgbClr val="0B1630"/>
                </a:solidFill>
                <a:latin typeface="Arial"/>
                <a:ea typeface="Arial"/>
                <a:cs typeface="Arial"/>
                <a:sym typeface="Arial"/>
              </a:rPr>
              <a:t>Shift from reactive toward predictive care</a:t>
            </a:r>
            <a:endParaRPr sz="1450">
              <a:solidFill>
                <a:schemeClr val="dk1"/>
              </a:solidFill>
              <a:latin typeface="Arial"/>
              <a:ea typeface="Arial"/>
              <a:cs typeface="Arial"/>
              <a:sym typeface="Arial"/>
            </a:endParaRPr>
          </a:p>
        </p:txBody>
      </p:sp>
      <p:sp>
        <p:nvSpPr>
          <p:cNvPr id="403" name="Google Shape;403;p10"/>
          <p:cNvSpPr/>
          <p:nvPr/>
        </p:nvSpPr>
        <p:spPr>
          <a:xfrm>
            <a:off x="548640" y="6217920"/>
            <a:ext cx="10972800" cy="16459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8A96A8"/>
              </a:buClr>
              <a:buSzPts val="650"/>
              <a:buFont typeface="Arial"/>
              <a:buNone/>
            </a:pPr>
            <a:r>
              <a:rPr lang="en-US" sz="650" i="1">
                <a:solidFill>
                  <a:srgbClr val="8A96A8"/>
                </a:solidFill>
                <a:latin typeface="Arial"/>
                <a:ea typeface="Arial"/>
                <a:cs typeface="Arial"/>
                <a:sym typeface="Arial"/>
              </a:rPr>
              <a:t>Source: aieswatini.org </a:t>
            </a:r>
            <a:r>
              <a:rPr lang="en-US" sz="650" i="1">
                <a:solidFill>
                  <a:srgbClr val="8A96A8"/>
                </a:solidFill>
              </a:rPr>
              <a:t>-</a:t>
            </a:r>
            <a:r>
              <a:rPr lang="en-US" sz="650" i="1">
                <a:solidFill>
                  <a:srgbClr val="8A96A8"/>
                </a:solidFill>
                <a:latin typeface="Arial"/>
                <a:ea typeface="Arial"/>
                <a:cs typeface="Arial"/>
                <a:sym typeface="Arial"/>
              </a:rPr>
              <a:t> First1000 community spotlight / IndabaX South Africa 2026</a:t>
            </a:r>
            <a:endParaRPr sz="650">
              <a:solidFill>
                <a:schemeClr val="dk1"/>
              </a:solidFill>
              <a:latin typeface="Arial"/>
              <a:ea typeface="Arial"/>
              <a:cs typeface="Arial"/>
              <a:sym typeface="Arial"/>
            </a:endParaRPr>
          </a:p>
        </p:txBody>
      </p:sp>
      <p:sp>
        <p:nvSpPr>
          <p:cNvPr id="404" name="Google Shape;404;p10"/>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8</a:t>
            </a:fld>
            <a:endParaRPr sz="800">
              <a:solidFill>
                <a:srgbClr val="8A96A8"/>
              </a:solidFill>
              <a:latin typeface="Arial"/>
              <a:ea typeface="Arial"/>
              <a:cs typeface="Arial"/>
              <a:sym typeface="Arial"/>
            </a:endParaRPr>
          </a:p>
        </p:txBody>
      </p:sp>
      <p:pic>
        <p:nvPicPr>
          <p:cNvPr id="405" name="Google Shape;405;p10"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406" name="Google Shape;406;p10"/>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07" name="Google Shape;407;p10"/>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08" name="Google Shape;408;p10"/>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09" name="Google Shape;409;p10"/>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410" name="Google Shape;410;p10"/>
          <p:cNvSpPr txBox="1"/>
          <p:nvPr/>
        </p:nvSpPr>
        <p:spPr>
          <a:xfrm>
            <a:off x="5440669" y="6475780"/>
            <a:ext cx="6035100" cy="2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5A6478"/>
                </a:solidFill>
              </a:rPr>
              <a:t>www.aieswatini.org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9"/>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18 · WHAT WE HAVE LEARNED</a:t>
            </a:r>
            <a:endParaRPr sz="950">
              <a:solidFill>
                <a:schemeClr val="dk1"/>
              </a:solidFill>
              <a:latin typeface="Arial"/>
              <a:ea typeface="Arial"/>
              <a:cs typeface="Arial"/>
              <a:sym typeface="Arial"/>
            </a:endParaRPr>
          </a:p>
        </p:txBody>
      </p:sp>
      <p:sp>
        <p:nvSpPr>
          <p:cNvPr id="710" name="Google Shape;710;p19"/>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Six lessons from building the ecosystem</a:t>
            </a:r>
            <a:endParaRPr sz="2800">
              <a:solidFill>
                <a:schemeClr val="dk1"/>
              </a:solidFill>
              <a:latin typeface="Arial"/>
              <a:ea typeface="Arial"/>
              <a:cs typeface="Arial"/>
              <a:sym typeface="Arial"/>
            </a:endParaRPr>
          </a:p>
        </p:txBody>
      </p:sp>
      <p:sp>
        <p:nvSpPr>
          <p:cNvPr id="711" name="Google Shape;711;p19"/>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These are practical takeaways that can travel beyond Eswatini.</a:t>
            </a:r>
            <a:endParaRPr sz="1350">
              <a:solidFill>
                <a:schemeClr val="dk1"/>
              </a:solidFill>
              <a:latin typeface="Arial"/>
              <a:ea typeface="Arial"/>
              <a:cs typeface="Arial"/>
              <a:sym typeface="Arial"/>
            </a:endParaRPr>
          </a:p>
        </p:txBody>
      </p:sp>
      <p:sp>
        <p:nvSpPr>
          <p:cNvPr id="712" name="Google Shape;712;p19"/>
          <p:cNvSpPr/>
          <p:nvPr/>
        </p:nvSpPr>
        <p:spPr>
          <a:xfrm>
            <a:off x="594360" y="1828800"/>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13" name="Google Shape;713;p19"/>
          <p:cNvSpPr/>
          <p:nvPr/>
        </p:nvSpPr>
        <p:spPr>
          <a:xfrm>
            <a:off x="758952" y="1993392"/>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01</a:t>
            </a:r>
            <a:endParaRPr sz="1000">
              <a:solidFill>
                <a:schemeClr val="dk1"/>
              </a:solidFill>
              <a:latin typeface="Arial"/>
              <a:ea typeface="Arial"/>
              <a:cs typeface="Arial"/>
              <a:sym typeface="Arial"/>
            </a:endParaRPr>
          </a:p>
        </p:txBody>
      </p:sp>
      <p:sp>
        <p:nvSpPr>
          <p:cNvPr id="714" name="Google Shape;714;p19"/>
          <p:cNvSpPr/>
          <p:nvPr/>
        </p:nvSpPr>
        <p:spPr>
          <a:xfrm>
            <a:off x="758952" y="2404872"/>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Start with people, not technology.</a:t>
            </a:r>
            <a:endParaRPr sz="1400">
              <a:solidFill>
                <a:schemeClr val="dk1"/>
              </a:solidFill>
              <a:latin typeface="Arial"/>
              <a:ea typeface="Arial"/>
              <a:cs typeface="Arial"/>
              <a:sym typeface="Arial"/>
            </a:endParaRPr>
          </a:p>
        </p:txBody>
      </p:sp>
      <p:sp>
        <p:nvSpPr>
          <p:cNvPr id="715" name="Google Shape;715;p19"/>
          <p:cNvSpPr/>
          <p:nvPr/>
        </p:nvSpPr>
        <p:spPr>
          <a:xfrm>
            <a:off x="4389120" y="1828800"/>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16" name="Google Shape;716;p19"/>
          <p:cNvSpPr/>
          <p:nvPr/>
        </p:nvSpPr>
        <p:spPr>
          <a:xfrm>
            <a:off x="4553712" y="1993392"/>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02</a:t>
            </a:r>
            <a:endParaRPr sz="1000">
              <a:solidFill>
                <a:schemeClr val="dk1"/>
              </a:solidFill>
              <a:latin typeface="Arial"/>
              <a:ea typeface="Arial"/>
              <a:cs typeface="Arial"/>
              <a:sym typeface="Arial"/>
            </a:endParaRPr>
          </a:p>
        </p:txBody>
      </p:sp>
      <p:sp>
        <p:nvSpPr>
          <p:cNvPr id="717" name="Google Shape;717;p19"/>
          <p:cNvSpPr/>
          <p:nvPr/>
        </p:nvSpPr>
        <p:spPr>
          <a:xfrm>
            <a:off x="4553712" y="2404872"/>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Create pathways from learning to building.</a:t>
            </a:r>
            <a:endParaRPr sz="1400">
              <a:solidFill>
                <a:schemeClr val="dk1"/>
              </a:solidFill>
              <a:latin typeface="Arial"/>
              <a:ea typeface="Arial"/>
              <a:cs typeface="Arial"/>
              <a:sym typeface="Arial"/>
            </a:endParaRPr>
          </a:p>
        </p:txBody>
      </p:sp>
      <p:sp>
        <p:nvSpPr>
          <p:cNvPr id="718" name="Google Shape;718;p19"/>
          <p:cNvSpPr/>
          <p:nvPr/>
        </p:nvSpPr>
        <p:spPr>
          <a:xfrm>
            <a:off x="8183880" y="1828800"/>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19" name="Google Shape;719;p19"/>
          <p:cNvSpPr/>
          <p:nvPr/>
        </p:nvSpPr>
        <p:spPr>
          <a:xfrm>
            <a:off x="8348472" y="1993392"/>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03</a:t>
            </a:r>
            <a:endParaRPr sz="1000">
              <a:solidFill>
                <a:schemeClr val="dk1"/>
              </a:solidFill>
              <a:latin typeface="Arial"/>
              <a:ea typeface="Arial"/>
              <a:cs typeface="Arial"/>
              <a:sym typeface="Arial"/>
            </a:endParaRPr>
          </a:p>
        </p:txBody>
      </p:sp>
      <p:sp>
        <p:nvSpPr>
          <p:cNvPr id="720" name="Google Shape;720;p19"/>
          <p:cNvSpPr/>
          <p:nvPr/>
        </p:nvSpPr>
        <p:spPr>
          <a:xfrm>
            <a:off x="8348472" y="2404872"/>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Community is long-term infrastructure.</a:t>
            </a:r>
            <a:endParaRPr sz="1400">
              <a:solidFill>
                <a:schemeClr val="dk1"/>
              </a:solidFill>
              <a:latin typeface="Arial"/>
              <a:ea typeface="Arial"/>
              <a:cs typeface="Arial"/>
              <a:sym typeface="Arial"/>
            </a:endParaRPr>
          </a:p>
        </p:txBody>
      </p:sp>
      <p:sp>
        <p:nvSpPr>
          <p:cNvPr id="721" name="Google Shape;721;p19"/>
          <p:cNvSpPr/>
          <p:nvPr/>
        </p:nvSpPr>
        <p:spPr>
          <a:xfrm>
            <a:off x="594360" y="3730752"/>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22" name="Google Shape;722;p19"/>
          <p:cNvSpPr/>
          <p:nvPr/>
        </p:nvSpPr>
        <p:spPr>
          <a:xfrm>
            <a:off x="758952" y="3895344"/>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04</a:t>
            </a:r>
            <a:endParaRPr sz="1000">
              <a:solidFill>
                <a:schemeClr val="dk1"/>
              </a:solidFill>
              <a:latin typeface="Arial"/>
              <a:ea typeface="Arial"/>
              <a:cs typeface="Arial"/>
              <a:sym typeface="Arial"/>
            </a:endParaRPr>
          </a:p>
        </p:txBody>
      </p:sp>
      <p:sp>
        <p:nvSpPr>
          <p:cNvPr id="723" name="Google Shape;723;p19"/>
          <p:cNvSpPr/>
          <p:nvPr/>
        </p:nvSpPr>
        <p:spPr>
          <a:xfrm>
            <a:off x="758952" y="4306824"/>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Local problems make powerful learning environments.</a:t>
            </a:r>
            <a:endParaRPr sz="1400">
              <a:solidFill>
                <a:schemeClr val="dk1"/>
              </a:solidFill>
              <a:latin typeface="Arial"/>
              <a:ea typeface="Arial"/>
              <a:cs typeface="Arial"/>
              <a:sym typeface="Arial"/>
            </a:endParaRPr>
          </a:p>
        </p:txBody>
      </p:sp>
      <p:sp>
        <p:nvSpPr>
          <p:cNvPr id="724" name="Google Shape;724;p19"/>
          <p:cNvSpPr/>
          <p:nvPr/>
        </p:nvSpPr>
        <p:spPr>
          <a:xfrm>
            <a:off x="4389120" y="3730752"/>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25" name="Google Shape;725;p19"/>
          <p:cNvSpPr/>
          <p:nvPr/>
        </p:nvSpPr>
        <p:spPr>
          <a:xfrm>
            <a:off x="4553712" y="3895344"/>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05</a:t>
            </a:r>
            <a:endParaRPr sz="1000">
              <a:solidFill>
                <a:schemeClr val="dk1"/>
              </a:solidFill>
              <a:latin typeface="Arial"/>
              <a:ea typeface="Arial"/>
              <a:cs typeface="Arial"/>
              <a:sym typeface="Arial"/>
            </a:endParaRPr>
          </a:p>
        </p:txBody>
      </p:sp>
      <p:sp>
        <p:nvSpPr>
          <p:cNvPr id="726" name="Google Shape;726;p19"/>
          <p:cNvSpPr/>
          <p:nvPr/>
        </p:nvSpPr>
        <p:spPr>
          <a:xfrm>
            <a:off x="4553712" y="4306824"/>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Partnerships multiply capacity.</a:t>
            </a:r>
            <a:endParaRPr sz="1400">
              <a:solidFill>
                <a:schemeClr val="dk1"/>
              </a:solidFill>
              <a:latin typeface="Arial"/>
              <a:ea typeface="Arial"/>
              <a:cs typeface="Arial"/>
              <a:sym typeface="Arial"/>
            </a:endParaRPr>
          </a:p>
        </p:txBody>
      </p:sp>
      <p:sp>
        <p:nvSpPr>
          <p:cNvPr id="727" name="Google Shape;727;p19"/>
          <p:cNvSpPr/>
          <p:nvPr/>
        </p:nvSpPr>
        <p:spPr>
          <a:xfrm>
            <a:off x="8183880" y="3730752"/>
            <a:ext cx="3383280" cy="1481328"/>
          </a:xfrm>
          <a:prstGeom prst="roundRect">
            <a:avLst>
              <a:gd name="adj" fmla="val 7407"/>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28" name="Google Shape;728;p19"/>
          <p:cNvSpPr/>
          <p:nvPr/>
        </p:nvSpPr>
        <p:spPr>
          <a:xfrm>
            <a:off x="8348472" y="3895344"/>
            <a:ext cx="411480" cy="210312"/>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06</a:t>
            </a:r>
            <a:endParaRPr sz="1000">
              <a:solidFill>
                <a:schemeClr val="dk1"/>
              </a:solidFill>
              <a:latin typeface="Arial"/>
              <a:ea typeface="Arial"/>
              <a:cs typeface="Arial"/>
              <a:sym typeface="Arial"/>
            </a:endParaRPr>
          </a:p>
        </p:txBody>
      </p:sp>
      <p:sp>
        <p:nvSpPr>
          <p:cNvPr id="729" name="Google Shape;729;p19"/>
          <p:cNvSpPr/>
          <p:nvPr/>
        </p:nvSpPr>
        <p:spPr>
          <a:xfrm>
            <a:off x="8348472" y="4306824"/>
            <a:ext cx="2999232" cy="576072"/>
          </a:xfrm>
          <a:prstGeom prst="rect">
            <a:avLst/>
          </a:prstGeom>
          <a:noFill/>
          <a:ln>
            <a:noFill/>
          </a:ln>
        </p:spPr>
        <p:txBody>
          <a:bodyPr spcFirstLastPara="1" wrap="square" lIns="0" tIns="0" rIns="0" bIns="0" anchor="t" anchorCtr="0">
            <a:normAutofit/>
          </a:bodyPr>
          <a:lstStyle/>
          <a:p>
            <a:pPr marL="0" marR="0" lvl="0" indent="0" algn="l" rtl="0">
              <a:lnSpc>
                <a:spcPct val="105000"/>
              </a:lnSpc>
              <a:spcBef>
                <a:spcPts val="0"/>
              </a:spcBef>
              <a:spcAft>
                <a:spcPts val="0"/>
              </a:spcAft>
              <a:buClr>
                <a:srgbClr val="0B1630"/>
              </a:buClr>
              <a:buSzPts val="1400"/>
              <a:buFont typeface="Arial"/>
              <a:buNone/>
            </a:pPr>
            <a:r>
              <a:rPr lang="en-US" sz="1400" b="1">
                <a:solidFill>
                  <a:srgbClr val="0B1630"/>
                </a:solidFill>
                <a:latin typeface="Arial"/>
                <a:ea typeface="Arial"/>
                <a:cs typeface="Arial"/>
                <a:sym typeface="Arial"/>
              </a:rPr>
              <a:t>Impact comes when capability meets decision contexts.</a:t>
            </a:r>
            <a:endParaRPr sz="1400">
              <a:solidFill>
                <a:schemeClr val="dk1"/>
              </a:solidFill>
              <a:latin typeface="Arial"/>
              <a:ea typeface="Arial"/>
              <a:cs typeface="Arial"/>
              <a:sym typeface="Arial"/>
            </a:endParaRPr>
          </a:p>
        </p:txBody>
      </p:sp>
      <p:sp>
        <p:nvSpPr>
          <p:cNvPr id="730" name="Google Shape;730;p19"/>
          <p:cNvSpPr/>
          <p:nvPr/>
        </p:nvSpPr>
        <p:spPr>
          <a:xfrm>
            <a:off x="777240" y="5577840"/>
            <a:ext cx="10515600" cy="36576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650"/>
              <a:buFont typeface="Play"/>
              <a:buNone/>
            </a:pPr>
            <a:r>
              <a:rPr lang="en-US" sz="1450" b="1">
                <a:solidFill>
                  <a:srgbClr val="0B1630"/>
                </a:solidFill>
                <a:latin typeface="Play"/>
                <a:ea typeface="Play"/>
                <a:cs typeface="Play"/>
                <a:sym typeface="Play"/>
              </a:rPr>
              <a:t>A community becomes an ecosystem when people can keep moving from learning → building → evidence → impact.</a:t>
            </a:r>
            <a:endParaRPr sz="1450">
              <a:solidFill>
                <a:schemeClr val="dk1"/>
              </a:solidFill>
              <a:latin typeface="Arial"/>
              <a:ea typeface="Arial"/>
              <a:cs typeface="Arial"/>
              <a:sym typeface="Arial"/>
            </a:endParaRPr>
          </a:p>
        </p:txBody>
      </p:sp>
      <p:sp>
        <p:nvSpPr>
          <p:cNvPr id="731" name="Google Shape;731;p19"/>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9</a:t>
            </a:fld>
            <a:endParaRPr sz="800">
              <a:solidFill>
                <a:srgbClr val="8A96A8"/>
              </a:solidFill>
              <a:latin typeface="Arial"/>
              <a:ea typeface="Arial"/>
              <a:cs typeface="Arial"/>
              <a:sym typeface="Arial"/>
            </a:endParaRPr>
          </a:p>
        </p:txBody>
      </p:sp>
      <p:pic>
        <p:nvPicPr>
          <p:cNvPr id="732" name="Google Shape;732;p19"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733" name="Google Shape;733;p19"/>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4" name="Google Shape;734;p19"/>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5" name="Google Shape;735;p19"/>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6" name="Google Shape;736;p19"/>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7" name="Google Shape;737;p19"/>
          <p:cNvSpPr txBox="1"/>
          <p:nvPr/>
        </p:nvSpPr>
        <p:spPr>
          <a:xfrm>
            <a:off x="5424844" y="6475780"/>
            <a:ext cx="6035100" cy="223200"/>
          </a:xfrm>
          <a:prstGeom prst="rect">
            <a:avLst/>
          </a:prstGeom>
          <a:noFill/>
          <a:ln>
            <a:noFill/>
          </a:ln>
        </p:spPr>
        <p:txBody>
          <a:bodyPr spcFirstLastPara="1" wrap="square" lIns="91425" tIns="45700" rIns="91425" bIns="45700" anchor="t" anchorCtr="0">
            <a:spAutoFit/>
          </a:bodyPr>
          <a:lstStyle/>
          <a:p>
            <a:pPr marL="0" lvl="0" indent="0" algn="l" rtl="0">
              <a:lnSpc>
                <a:spcPct val="120000"/>
              </a:lnSpc>
              <a:spcBef>
                <a:spcPts val="0"/>
              </a:spcBef>
              <a:spcAft>
                <a:spcPts val="0"/>
              </a:spcAft>
              <a:buSzPts val="1100"/>
              <a:buNone/>
            </a:pPr>
            <a:r>
              <a:rPr lang="en-US" sz="850">
                <a:solidFill>
                  <a:srgbClr val="5A6478"/>
                </a:solidFill>
              </a:rPr>
              <a:t>www.aieswatini.org</a:t>
            </a:r>
            <a:endParaRPr sz="850">
              <a:solidFill>
                <a:srgbClr val="5A647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20"/>
          <p:cNvSpPr/>
          <p:nvPr/>
        </p:nvSpPr>
        <p:spPr>
          <a:xfrm>
            <a:off x="548640" y="384048"/>
            <a:ext cx="5029200" cy="22860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1F4EEA"/>
              </a:buClr>
              <a:buSzPts val="950"/>
              <a:buFont typeface="Arial"/>
              <a:buNone/>
            </a:pPr>
            <a:r>
              <a:rPr lang="en-US" sz="950" b="1">
                <a:solidFill>
                  <a:srgbClr val="1F4EEA"/>
                </a:solidFill>
                <a:latin typeface="Arial"/>
                <a:ea typeface="Arial"/>
                <a:cs typeface="Arial"/>
                <a:sym typeface="Arial"/>
              </a:rPr>
              <a:t>19 · THE NEXT CHAPTER</a:t>
            </a:r>
            <a:endParaRPr sz="950">
              <a:solidFill>
                <a:schemeClr val="dk1"/>
              </a:solidFill>
              <a:latin typeface="Arial"/>
              <a:ea typeface="Arial"/>
              <a:cs typeface="Arial"/>
              <a:sym typeface="Arial"/>
            </a:endParaRPr>
          </a:p>
        </p:txBody>
      </p:sp>
      <p:sp>
        <p:nvSpPr>
          <p:cNvPr id="744" name="Google Shape;744;p20"/>
          <p:cNvSpPr/>
          <p:nvPr/>
        </p:nvSpPr>
        <p:spPr>
          <a:xfrm>
            <a:off x="548640" y="667512"/>
            <a:ext cx="1097280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0B1630"/>
              </a:buClr>
              <a:buSzPts val="2800"/>
              <a:buFont typeface="Play"/>
              <a:buNone/>
            </a:pPr>
            <a:r>
              <a:rPr lang="en-US" sz="2800" b="1">
                <a:solidFill>
                  <a:srgbClr val="0B1630"/>
                </a:solidFill>
                <a:latin typeface="Play"/>
                <a:ea typeface="Play"/>
                <a:cs typeface="Play"/>
                <a:sym typeface="Play"/>
              </a:rPr>
              <a:t>From Community to Intelligence</a:t>
            </a:r>
            <a:endParaRPr sz="2800">
              <a:solidFill>
                <a:schemeClr val="dk1"/>
              </a:solidFill>
              <a:latin typeface="Arial"/>
              <a:ea typeface="Arial"/>
              <a:cs typeface="Arial"/>
              <a:sym typeface="Arial"/>
            </a:endParaRPr>
          </a:p>
        </p:txBody>
      </p:sp>
      <p:sp>
        <p:nvSpPr>
          <p:cNvPr id="745" name="Google Shape;745;p20"/>
          <p:cNvSpPr/>
          <p:nvPr/>
        </p:nvSpPr>
        <p:spPr>
          <a:xfrm>
            <a:off x="548640" y="1252728"/>
            <a:ext cx="10789920" cy="502920"/>
          </a:xfrm>
          <a:prstGeom prst="rect">
            <a:avLst/>
          </a:prstGeom>
          <a:noFill/>
          <a:ln>
            <a:noFill/>
          </a:ln>
        </p:spPr>
        <p:txBody>
          <a:bodyPr spcFirstLastPara="1" wrap="square" lIns="0" tIns="0" rIns="0" bIns="0" anchor="ctr" anchorCtr="0">
            <a:normAutofit/>
          </a:bodyPr>
          <a:lstStyle/>
          <a:p>
            <a:pPr marL="0" marR="0" lvl="0" indent="0" algn="l" rtl="0">
              <a:lnSpc>
                <a:spcPct val="105000"/>
              </a:lnSpc>
              <a:spcBef>
                <a:spcPts val="0"/>
              </a:spcBef>
              <a:spcAft>
                <a:spcPts val="0"/>
              </a:spcAft>
              <a:buClr>
                <a:srgbClr val="5E6B7E"/>
              </a:buClr>
              <a:buSzPts val="1350"/>
              <a:buFont typeface="Arial"/>
              <a:buNone/>
            </a:pPr>
            <a:r>
              <a:rPr lang="en-US" sz="1350">
                <a:solidFill>
                  <a:srgbClr val="5E6B7E"/>
                </a:solidFill>
                <a:latin typeface="Arial"/>
                <a:ea typeface="Arial"/>
                <a:cs typeface="Arial"/>
                <a:sym typeface="Arial"/>
              </a:rPr>
              <a:t>A practical maturity path for the next phase of Eswatini’s AI ecosystem.</a:t>
            </a:r>
            <a:endParaRPr sz="1350">
              <a:solidFill>
                <a:schemeClr val="dk1"/>
              </a:solidFill>
              <a:latin typeface="Arial"/>
              <a:ea typeface="Arial"/>
              <a:cs typeface="Arial"/>
              <a:sym typeface="Arial"/>
            </a:endParaRPr>
          </a:p>
        </p:txBody>
      </p:sp>
      <p:sp>
        <p:nvSpPr>
          <p:cNvPr id="746" name="Google Shape;746;p20"/>
          <p:cNvSpPr/>
          <p:nvPr/>
        </p:nvSpPr>
        <p:spPr>
          <a:xfrm>
            <a:off x="512064" y="1856232"/>
            <a:ext cx="1874520" cy="1325880"/>
          </a:xfrm>
          <a:prstGeom prst="roundRect">
            <a:avLst>
              <a:gd name="adj" fmla="val 8276"/>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47" name="Google Shape;747;p20"/>
          <p:cNvSpPr/>
          <p:nvPr/>
        </p:nvSpPr>
        <p:spPr>
          <a:xfrm>
            <a:off x="621792" y="2103120"/>
            <a:ext cx="1655064"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236B8"/>
              </a:buClr>
              <a:buSzPts val="1000"/>
              <a:buFont typeface="Arial"/>
              <a:buNone/>
            </a:pPr>
            <a:r>
              <a:rPr lang="en-US" sz="1000" b="1">
                <a:solidFill>
                  <a:srgbClr val="1236B8"/>
                </a:solidFill>
                <a:latin typeface="Arial"/>
                <a:ea typeface="Arial"/>
                <a:cs typeface="Arial"/>
                <a:sym typeface="Arial"/>
              </a:rPr>
              <a:t>BUILD</a:t>
            </a:r>
            <a:endParaRPr sz="1000">
              <a:solidFill>
                <a:schemeClr val="dk1"/>
              </a:solidFill>
              <a:latin typeface="Arial"/>
              <a:ea typeface="Arial"/>
              <a:cs typeface="Arial"/>
              <a:sym typeface="Arial"/>
            </a:endParaRPr>
          </a:p>
        </p:txBody>
      </p:sp>
      <p:sp>
        <p:nvSpPr>
          <p:cNvPr id="748" name="Google Shape;748;p20"/>
          <p:cNvSpPr/>
          <p:nvPr/>
        </p:nvSpPr>
        <p:spPr>
          <a:xfrm>
            <a:off x="621792" y="2551176"/>
            <a:ext cx="1655064" cy="34747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270"/>
              <a:buFont typeface="Arial"/>
              <a:buNone/>
            </a:pPr>
            <a:r>
              <a:rPr lang="en-US" sz="1270" b="1">
                <a:solidFill>
                  <a:srgbClr val="0B1630"/>
                </a:solidFill>
                <a:latin typeface="Arial"/>
                <a:ea typeface="Arial"/>
                <a:cs typeface="Arial"/>
                <a:sym typeface="Arial"/>
              </a:rPr>
              <a:t>Talent + community</a:t>
            </a:r>
            <a:endParaRPr sz="1270">
              <a:solidFill>
                <a:schemeClr val="dk1"/>
              </a:solidFill>
              <a:latin typeface="Arial"/>
              <a:ea typeface="Arial"/>
              <a:cs typeface="Arial"/>
              <a:sym typeface="Arial"/>
            </a:endParaRPr>
          </a:p>
        </p:txBody>
      </p:sp>
      <p:sp>
        <p:nvSpPr>
          <p:cNvPr id="749" name="Google Shape;749;p20"/>
          <p:cNvSpPr/>
          <p:nvPr/>
        </p:nvSpPr>
        <p:spPr>
          <a:xfrm>
            <a:off x="2432304" y="2350008"/>
            <a:ext cx="320040" cy="274320"/>
          </a:xfrm>
          <a:prstGeom prst="chevron">
            <a:avLst>
              <a:gd name="adj" fmla="val 50000"/>
            </a:avLst>
          </a:prstGeom>
          <a:solidFill>
            <a:srgbClr val="B9C5D8"/>
          </a:solidFill>
          <a:ln w="12700" cap="flat" cmpd="sng">
            <a:solidFill>
              <a:srgbClr val="B9C5D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0" name="Google Shape;750;p20"/>
          <p:cNvSpPr/>
          <p:nvPr/>
        </p:nvSpPr>
        <p:spPr>
          <a:xfrm>
            <a:off x="2798064" y="1856232"/>
            <a:ext cx="1874520" cy="1325880"/>
          </a:xfrm>
          <a:prstGeom prst="roundRect">
            <a:avLst>
              <a:gd name="adj" fmla="val 8276"/>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1" name="Google Shape;751;p20"/>
          <p:cNvSpPr/>
          <p:nvPr/>
        </p:nvSpPr>
        <p:spPr>
          <a:xfrm>
            <a:off x="2907792" y="2103120"/>
            <a:ext cx="1655064"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7B5FF"/>
              </a:buClr>
              <a:buSzPts val="1000"/>
              <a:buFont typeface="Arial"/>
              <a:buNone/>
            </a:pPr>
            <a:r>
              <a:rPr lang="en-US" sz="1000" b="1">
                <a:solidFill>
                  <a:srgbClr val="27B5FF"/>
                </a:solidFill>
                <a:latin typeface="Arial"/>
                <a:ea typeface="Arial"/>
                <a:cs typeface="Arial"/>
                <a:sym typeface="Arial"/>
              </a:rPr>
              <a:t>CONNECT</a:t>
            </a:r>
            <a:endParaRPr sz="1000">
              <a:solidFill>
                <a:schemeClr val="dk1"/>
              </a:solidFill>
              <a:latin typeface="Arial"/>
              <a:ea typeface="Arial"/>
              <a:cs typeface="Arial"/>
              <a:sym typeface="Arial"/>
            </a:endParaRPr>
          </a:p>
        </p:txBody>
      </p:sp>
      <p:sp>
        <p:nvSpPr>
          <p:cNvPr id="752" name="Google Shape;752;p20"/>
          <p:cNvSpPr/>
          <p:nvPr/>
        </p:nvSpPr>
        <p:spPr>
          <a:xfrm>
            <a:off x="2907792" y="2551176"/>
            <a:ext cx="1655064" cy="34747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270"/>
              <a:buFont typeface="Arial"/>
              <a:buNone/>
            </a:pPr>
            <a:r>
              <a:rPr lang="en-US" sz="1270" b="1">
                <a:solidFill>
                  <a:srgbClr val="0B1630"/>
                </a:solidFill>
                <a:latin typeface="Arial"/>
                <a:ea typeface="Arial"/>
                <a:cs typeface="Arial"/>
                <a:sym typeface="Arial"/>
              </a:rPr>
              <a:t>Institutions + projects</a:t>
            </a:r>
            <a:endParaRPr sz="1270">
              <a:solidFill>
                <a:schemeClr val="dk1"/>
              </a:solidFill>
              <a:latin typeface="Arial"/>
              <a:ea typeface="Arial"/>
              <a:cs typeface="Arial"/>
              <a:sym typeface="Arial"/>
            </a:endParaRPr>
          </a:p>
        </p:txBody>
      </p:sp>
      <p:sp>
        <p:nvSpPr>
          <p:cNvPr id="753" name="Google Shape;753;p20"/>
          <p:cNvSpPr/>
          <p:nvPr/>
        </p:nvSpPr>
        <p:spPr>
          <a:xfrm>
            <a:off x="4718304" y="2350008"/>
            <a:ext cx="320040" cy="274320"/>
          </a:xfrm>
          <a:prstGeom prst="chevron">
            <a:avLst>
              <a:gd name="adj" fmla="val 50000"/>
            </a:avLst>
          </a:prstGeom>
          <a:solidFill>
            <a:srgbClr val="B9C5D8"/>
          </a:solidFill>
          <a:ln w="12700" cap="flat" cmpd="sng">
            <a:solidFill>
              <a:srgbClr val="B9C5D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4" name="Google Shape;754;p20"/>
          <p:cNvSpPr/>
          <p:nvPr/>
        </p:nvSpPr>
        <p:spPr>
          <a:xfrm>
            <a:off x="5084064" y="1856232"/>
            <a:ext cx="1874520" cy="1325880"/>
          </a:xfrm>
          <a:prstGeom prst="roundRect">
            <a:avLst>
              <a:gd name="adj" fmla="val 8276"/>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5" name="Google Shape;755;p20"/>
          <p:cNvSpPr/>
          <p:nvPr/>
        </p:nvSpPr>
        <p:spPr>
          <a:xfrm>
            <a:off x="5193792" y="2103120"/>
            <a:ext cx="1655064"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20A26B"/>
              </a:buClr>
              <a:buSzPts val="1000"/>
              <a:buFont typeface="Arial"/>
              <a:buNone/>
            </a:pPr>
            <a:r>
              <a:rPr lang="en-US" sz="1000" b="1">
                <a:solidFill>
                  <a:srgbClr val="20A26B"/>
                </a:solidFill>
                <a:latin typeface="Arial"/>
                <a:ea typeface="Arial"/>
                <a:cs typeface="Arial"/>
                <a:sym typeface="Arial"/>
              </a:rPr>
              <a:t>INTEGRATE</a:t>
            </a:r>
            <a:endParaRPr sz="1000">
              <a:solidFill>
                <a:schemeClr val="dk1"/>
              </a:solidFill>
              <a:latin typeface="Arial"/>
              <a:ea typeface="Arial"/>
              <a:cs typeface="Arial"/>
              <a:sym typeface="Arial"/>
            </a:endParaRPr>
          </a:p>
        </p:txBody>
      </p:sp>
      <p:sp>
        <p:nvSpPr>
          <p:cNvPr id="756" name="Google Shape;756;p20"/>
          <p:cNvSpPr/>
          <p:nvPr/>
        </p:nvSpPr>
        <p:spPr>
          <a:xfrm>
            <a:off x="5193792" y="2551176"/>
            <a:ext cx="1655064" cy="34747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270"/>
              <a:buFont typeface="Arial"/>
              <a:buNone/>
            </a:pPr>
            <a:r>
              <a:rPr lang="en-US" sz="1270" b="1">
                <a:solidFill>
                  <a:srgbClr val="0B1630"/>
                </a:solidFill>
                <a:latin typeface="Arial"/>
                <a:ea typeface="Arial"/>
                <a:cs typeface="Arial"/>
                <a:sym typeface="Arial"/>
              </a:rPr>
              <a:t>Data + infrastructure</a:t>
            </a:r>
            <a:endParaRPr sz="1270">
              <a:solidFill>
                <a:schemeClr val="dk1"/>
              </a:solidFill>
              <a:latin typeface="Arial"/>
              <a:ea typeface="Arial"/>
              <a:cs typeface="Arial"/>
              <a:sym typeface="Arial"/>
            </a:endParaRPr>
          </a:p>
        </p:txBody>
      </p:sp>
      <p:sp>
        <p:nvSpPr>
          <p:cNvPr id="757" name="Google Shape;757;p20"/>
          <p:cNvSpPr/>
          <p:nvPr/>
        </p:nvSpPr>
        <p:spPr>
          <a:xfrm>
            <a:off x="7004304" y="2350008"/>
            <a:ext cx="320040" cy="274320"/>
          </a:xfrm>
          <a:prstGeom prst="chevron">
            <a:avLst>
              <a:gd name="adj" fmla="val 50000"/>
            </a:avLst>
          </a:prstGeom>
          <a:solidFill>
            <a:srgbClr val="B9C5D8"/>
          </a:solidFill>
          <a:ln w="12700" cap="flat" cmpd="sng">
            <a:solidFill>
              <a:srgbClr val="B9C5D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8" name="Google Shape;758;p20"/>
          <p:cNvSpPr/>
          <p:nvPr/>
        </p:nvSpPr>
        <p:spPr>
          <a:xfrm>
            <a:off x="7370064" y="1856232"/>
            <a:ext cx="1874520" cy="1325880"/>
          </a:xfrm>
          <a:prstGeom prst="roundRect">
            <a:avLst>
              <a:gd name="adj" fmla="val 8276"/>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9" name="Google Shape;759;p20"/>
          <p:cNvSpPr/>
          <p:nvPr/>
        </p:nvSpPr>
        <p:spPr>
          <a:xfrm>
            <a:off x="7479792" y="2103120"/>
            <a:ext cx="1655064"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6C453"/>
              </a:buClr>
              <a:buSzPts val="1000"/>
              <a:buFont typeface="Arial"/>
              <a:buNone/>
            </a:pPr>
            <a:r>
              <a:rPr lang="en-US" sz="1000" b="1">
                <a:solidFill>
                  <a:srgbClr val="F6C453"/>
                </a:solidFill>
                <a:latin typeface="Arial"/>
                <a:ea typeface="Arial"/>
                <a:cs typeface="Arial"/>
                <a:sym typeface="Arial"/>
              </a:rPr>
              <a:t>ENSEMBLE</a:t>
            </a:r>
            <a:endParaRPr sz="1000">
              <a:solidFill>
                <a:schemeClr val="dk1"/>
              </a:solidFill>
              <a:latin typeface="Arial"/>
              <a:ea typeface="Arial"/>
              <a:cs typeface="Arial"/>
              <a:sym typeface="Arial"/>
            </a:endParaRPr>
          </a:p>
        </p:txBody>
      </p:sp>
      <p:sp>
        <p:nvSpPr>
          <p:cNvPr id="760" name="Google Shape;760;p20"/>
          <p:cNvSpPr/>
          <p:nvPr/>
        </p:nvSpPr>
        <p:spPr>
          <a:xfrm>
            <a:off x="7479792" y="2551176"/>
            <a:ext cx="1655064" cy="34747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270"/>
              <a:buFont typeface="Arial"/>
              <a:buNone/>
            </a:pPr>
            <a:r>
              <a:rPr lang="en-US" sz="1270" b="1">
                <a:solidFill>
                  <a:srgbClr val="0B1630"/>
                </a:solidFill>
                <a:latin typeface="Arial"/>
                <a:ea typeface="Arial"/>
                <a:cs typeface="Arial"/>
                <a:sym typeface="Arial"/>
              </a:rPr>
              <a:t>Models + signals + expertise</a:t>
            </a:r>
            <a:endParaRPr sz="1270">
              <a:solidFill>
                <a:schemeClr val="dk1"/>
              </a:solidFill>
              <a:latin typeface="Arial"/>
              <a:ea typeface="Arial"/>
              <a:cs typeface="Arial"/>
              <a:sym typeface="Arial"/>
            </a:endParaRPr>
          </a:p>
        </p:txBody>
      </p:sp>
      <p:sp>
        <p:nvSpPr>
          <p:cNvPr id="761" name="Google Shape;761;p20"/>
          <p:cNvSpPr/>
          <p:nvPr/>
        </p:nvSpPr>
        <p:spPr>
          <a:xfrm>
            <a:off x="9290304" y="2350008"/>
            <a:ext cx="320040" cy="274320"/>
          </a:xfrm>
          <a:prstGeom prst="chevron">
            <a:avLst>
              <a:gd name="adj" fmla="val 50000"/>
            </a:avLst>
          </a:prstGeom>
          <a:solidFill>
            <a:srgbClr val="B9C5D8"/>
          </a:solidFill>
          <a:ln w="12700" cap="flat" cmpd="sng">
            <a:solidFill>
              <a:srgbClr val="B9C5D8">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62" name="Google Shape;762;p20"/>
          <p:cNvSpPr/>
          <p:nvPr/>
        </p:nvSpPr>
        <p:spPr>
          <a:xfrm>
            <a:off x="9656064" y="1856232"/>
            <a:ext cx="1874520" cy="1325880"/>
          </a:xfrm>
          <a:prstGeom prst="roundRect">
            <a:avLst>
              <a:gd name="adj" fmla="val 8276"/>
            </a:avLst>
          </a:prstGeom>
          <a:solidFill>
            <a:srgbClr val="FFFFFF"/>
          </a:solidFill>
          <a:ln w="12700" cap="flat" cmpd="sng">
            <a:solidFill>
              <a:srgbClr val="D9E1EC">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63" name="Google Shape;763;p20"/>
          <p:cNvSpPr/>
          <p:nvPr/>
        </p:nvSpPr>
        <p:spPr>
          <a:xfrm>
            <a:off x="9765792" y="2103120"/>
            <a:ext cx="1655064" cy="2286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E63B4A"/>
              </a:buClr>
              <a:buSzPts val="1000"/>
              <a:buFont typeface="Arial"/>
              <a:buNone/>
            </a:pPr>
            <a:r>
              <a:rPr lang="en-US" sz="1000" b="1">
                <a:solidFill>
                  <a:srgbClr val="E63B4A"/>
                </a:solidFill>
                <a:latin typeface="Arial"/>
                <a:ea typeface="Arial"/>
                <a:cs typeface="Arial"/>
                <a:sym typeface="Arial"/>
              </a:rPr>
              <a:t>DECIDE</a:t>
            </a:r>
            <a:endParaRPr sz="1000">
              <a:solidFill>
                <a:schemeClr val="dk1"/>
              </a:solidFill>
              <a:latin typeface="Arial"/>
              <a:ea typeface="Arial"/>
              <a:cs typeface="Arial"/>
              <a:sym typeface="Arial"/>
            </a:endParaRPr>
          </a:p>
        </p:txBody>
      </p:sp>
      <p:sp>
        <p:nvSpPr>
          <p:cNvPr id="764" name="Google Shape;764;p20"/>
          <p:cNvSpPr/>
          <p:nvPr/>
        </p:nvSpPr>
        <p:spPr>
          <a:xfrm>
            <a:off x="9765792" y="2551176"/>
            <a:ext cx="1655064" cy="347472"/>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270"/>
              <a:buFont typeface="Arial"/>
              <a:buNone/>
            </a:pPr>
            <a:r>
              <a:rPr lang="en-US" sz="1270" b="1">
                <a:solidFill>
                  <a:srgbClr val="0B1630"/>
                </a:solidFill>
                <a:latin typeface="Arial"/>
                <a:ea typeface="Arial"/>
                <a:cs typeface="Arial"/>
                <a:sym typeface="Arial"/>
              </a:rPr>
              <a:t>Responsible decision support</a:t>
            </a:r>
            <a:endParaRPr sz="1270">
              <a:solidFill>
                <a:schemeClr val="dk1"/>
              </a:solidFill>
              <a:latin typeface="Arial"/>
              <a:ea typeface="Arial"/>
              <a:cs typeface="Arial"/>
              <a:sym typeface="Arial"/>
            </a:endParaRPr>
          </a:p>
        </p:txBody>
      </p:sp>
      <p:sp>
        <p:nvSpPr>
          <p:cNvPr id="765" name="Google Shape;765;p20"/>
          <p:cNvSpPr/>
          <p:nvPr/>
        </p:nvSpPr>
        <p:spPr>
          <a:xfrm>
            <a:off x="960120" y="3931920"/>
            <a:ext cx="10241280" cy="1143000"/>
          </a:xfrm>
          <a:prstGeom prst="roundRect">
            <a:avLst>
              <a:gd name="adj" fmla="val 9600"/>
            </a:avLst>
          </a:prstGeom>
          <a:solidFill>
            <a:srgbClr val="0B1630"/>
          </a:solidFill>
          <a:ln w="12700" cap="flat" cmpd="sng">
            <a:solidFill>
              <a:srgbClr val="0B1630">
                <a:alpha val="0"/>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66" name="Google Shape;766;p20"/>
          <p:cNvSpPr/>
          <p:nvPr/>
        </p:nvSpPr>
        <p:spPr>
          <a:xfrm>
            <a:off x="1234440" y="4206240"/>
            <a:ext cx="9646920" cy="29260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0B1630"/>
              </a:buClr>
              <a:buSzPts val="1700"/>
              <a:buFont typeface="Play"/>
              <a:buNone/>
            </a:pPr>
            <a:r>
              <a:rPr lang="en-US" sz="1700" b="1">
                <a:solidFill>
                  <a:schemeClr val="lt1"/>
                </a:solidFill>
                <a:latin typeface="Play"/>
                <a:ea typeface="Play"/>
                <a:cs typeface="Play"/>
                <a:sym typeface="Play"/>
              </a:rPr>
              <a:t>People create models.  Communities create ecosystems.</a:t>
            </a:r>
            <a:endParaRPr sz="1700">
              <a:solidFill>
                <a:schemeClr val="lt1"/>
              </a:solidFill>
              <a:latin typeface="Arial"/>
              <a:ea typeface="Arial"/>
              <a:cs typeface="Arial"/>
              <a:sym typeface="Arial"/>
            </a:endParaRPr>
          </a:p>
        </p:txBody>
      </p:sp>
      <p:sp>
        <p:nvSpPr>
          <p:cNvPr id="767" name="Google Shape;767;p20"/>
          <p:cNvSpPr/>
          <p:nvPr/>
        </p:nvSpPr>
        <p:spPr>
          <a:xfrm>
            <a:off x="1234440" y="4572000"/>
            <a:ext cx="9646920" cy="292608"/>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F6C453"/>
              </a:buClr>
              <a:buSzPts val="1700"/>
              <a:buFont typeface="Play"/>
              <a:buNone/>
            </a:pPr>
            <a:r>
              <a:rPr lang="en-US" sz="1700" b="1">
                <a:solidFill>
                  <a:srgbClr val="F6C453"/>
                </a:solidFill>
                <a:latin typeface="Play"/>
                <a:ea typeface="Play"/>
                <a:cs typeface="Play"/>
                <a:sym typeface="Play"/>
              </a:rPr>
              <a:t>Ecosystems create intelligence.  Intelligence can improve decisions.</a:t>
            </a:r>
            <a:endParaRPr sz="1700">
              <a:solidFill>
                <a:schemeClr val="dk1"/>
              </a:solidFill>
              <a:latin typeface="Arial"/>
              <a:ea typeface="Arial"/>
              <a:cs typeface="Arial"/>
              <a:sym typeface="Arial"/>
            </a:endParaRPr>
          </a:p>
        </p:txBody>
      </p:sp>
      <p:sp>
        <p:nvSpPr>
          <p:cNvPr id="768" name="Google Shape;768;p20"/>
          <p:cNvSpPr/>
          <p:nvPr/>
        </p:nvSpPr>
        <p:spPr>
          <a:xfrm>
            <a:off x="1097280" y="5308098"/>
            <a:ext cx="9966900" cy="329100"/>
          </a:xfrm>
          <a:prstGeom prst="rect">
            <a:avLst/>
          </a:prstGeom>
          <a:noFill/>
          <a:ln>
            <a:noFill/>
          </a:ln>
        </p:spPr>
        <p:txBody>
          <a:bodyPr spcFirstLastPara="1" wrap="square" lIns="0" tIns="0" rIns="0" bIns="0" anchor="ctr" anchorCtr="0">
            <a:normAutofit/>
          </a:bodyPr>
          <a:lstStyle/>
          <a:p>
            <a:pPr marL="0" marR="0" lvl="0" indent="0" algn="ctr" rtl="0">
              <a:lnSpc>
                <a:spcPct val="105000"/>
              </a:lnSpc>
              <a:spcBef>
                <a:spcPts val="0"/>
              </a:spcBef>
              <a:spcAft>
                <a:spcPts val="0"/>
              </a:spcAft>
              <a:buClr>
                <a:srgbClr val="1F4EEA"/>
              </a:buClr>
              <a:buSzPts val="1800"/>
              <a:buFont typeface="Play"/>
              <a:buNone/>
            </a:pPr>
            <a:r>
              <a:rPr lang="en-US" sz="1800" b="1">
                <a:solidFill>
                  <a:srgbClr val="1F4EEA"/>
                </a:solidFill>
                <a:latin typeface="Play"/>
                <a:ea typeface="Play"/>
                <a:cs typeface="Play"/>
                <a:sym typeface="Play"/>
              </a:rPr>
              <a:t>Our opportunity is to build that future from Eswatini.</a:t>
            </a:r>
            <a:endParaRPr sz="1800">
              <a:solidFill>
                <a:schemeClr val="dk1"/>
              </a:solidFill>
              <a:latin typeface="Arial"/>
              <a:ea typeface="Arial"/>
              <a:cs typeface="Arial"/>
              <a:sym typeface="Arial"/>
            </a:endParaRPr>
          </a:p>
        </p:txBody>
      </p:sp>
      <p:sp>
        <p:nvSpPr>
          <p:cNvPr id="769" name="Google Shape;769;p20"/>
          <p:cNvSpPr txBox="1">
            <a:spLocks noGrp="1"/>
          </p:cNvSpPr>
          <p:nvPr>
            <p:ph type="sldNum" idx="4294967295"/>
          </p:nvPr>
        </p:nvSpPr>
        <p:spPr>
          <a:xfrm>
            <a:off x="11612880" y="6437376"/>
            <a:ext cx="8000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800" b="0">
                <a:solidFill>
                  <a:srgbClr val="8A96A8"/>
                </a:solidFill>
                <a:latin typeface="Arial"/>
                <a:ea typeface="Arial"/>
                <a:cs typeface="Arial"/>
                <a:sym typeface="Arial"/>
              </a:rPr>
              <a:t>10</a:t>
            </a:fld>
            <a:endParaRPr sz="800">
              <a:solidFill>
                <a:srgbClr val="8A96A8"/>
              </a:solidFill>
              <a:latin typeface="Arial"/>
              <a:ea typeface="Arial"/>
              <a:cs typeface="Arial"/>
              <a:sym typeface="Arial"/>
            </a:endParaRPr>
          </a:p>
        </p:txBody>
      </p:sp>
      <p:pic>
        <p:nvPicPr>
          <p:cNvPr id="770" name="Google Shape;770;p20" descr="AI-Eswatini-Logo-NoBG-CBwikoxi(1).png"/>
          <p:cNvPicPr preferRelativeResize="0"/>
          <p:nvPr/>
        </p:nvPicPr>
        <p:blipFill rotWithShape="1">
          <a:blip r:embed="rId3">
            <a:alphaModFix/>
          </a:blip>
          <a:srcRect/>
          <a:stretch/>
        </p:blipFill>
        <p:spPr>
          <a:xfrm>
            <a:off x="10378440" y="109728"/>
            <a:ext cx="384048" cy="384048"/>
          </a:xfrm>
          <a:prstGeom prst="rect">
            <a:avLst/>
          </a:prstGeom>
          <a:noFill/>
          <a:ln>
            <a:noFill/>
          </a:ln>
        </p:spPr>
      </p:pic>
      <p:sp>
        <p:nvSpPr>
          <p:cNvPr id="771" name="Google Shape;771;p20"/>
          <p:cNvSpPr/>
          <p:nvPr/>
        </p:nvSpPr>
        <p:spPr>
          <a:xfrm>
            <a:off x="274320" y="384048"/>
            <a:ext cx="22860" cy="5440680"/>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2" name="Google Shape;772;p20"/>
          <p:cNvSpPr/>
          <p:nvPr/>
        </p:nvSpPr>
        <p:spPr>
          <a:xfrm>
            <a:off x="502920" y="6446520"/>
            <a:ext cx="502920" cy="16459"/>
          </a:xfrm>
          <a:prstGeom prst="rect">
            <a:avLst/>
          </a:prstGeom>
          <a:solidFill>
            <a:srgbClr val="1F4EE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3" name="Google Shape;773;p20"/>
          <p:cNvSpPr/>
          <p:nvPr/>
        </p:nvSpPr>
        <p:spPr>
          <a:xfrm>
            <a:off x="1143000" y="6446520"/>
            <a:ext cx="384048" cy="16459"/>
          </a:xfrm>
          <a:prstGeom prst="rect">
            <a:avLst/>
          </a:prstGeom>
          <a:solidFill>
            <a:srgbClr val="F6CF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4" name="Google Shape;774;p20"/>
          <p:cNvSpPr/>
          <p:nvPr/>
        </p:nvSpPr>
        <p:spPr>
          <a:xfrm>
            <a:off x="1645920" y="6446520"/>
            <a:ext cx="384048" cy="16459"/>
          </a:xfrm>
          <a:prstGeom prst="rect">
            <a:avLst/>
          </a:prstGeom>
          <a:solidFill>
            <a:srgbClr val="E4141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5" name="Google Shape;775;p20"/>
          <p:cNvSpPr txBox="1"/>
          <p:nvPr/>
        </p:nvSpPr>
        <p:spPr>
          <a:xfrm>
            <a:off x="5385744" y="6382530"/>
            <a:ext cx="6035100" cy="223200"/>
          </a:xfrm>
          <a:prstGeom prst="rect">
            <a:avLst/>
          </a:prstGeom>
          <a:noFill/>
          <a:ln>
            <a:noFill/>
          </a:ln>
        </p:spPr>
        <p:txBody>
          <a:bodyPr spcFirstLastPara="1" wrap="square" lIns="91425" tIns="45700" rIns="91425" bIns="45700" anchor="t" anchorCtr="0">
            <a:spAutoFit/>
          </a:bodyPr>
          <a:lstStyle/>
          <a:p>
            <a:pPr marL="0" lvl="0" indent="0" algn="l" rtl="0">
              <a:lnSpc>
                <a:spcPct val="120000"/>
              </a:lnSpc>
              <a:spcBef>
                <a:spcPts val="0"/>
              </a:spcBef>
              <a:spcAft>
                <a:spcPts val="0"/>
              </a:spcAft>
              <a:buSzPts val="1100"/>
              <a:buNone/>
            </a:pPr>
            <a:r>
              <a:rPr lang="en-US" sz="850">
                <a:solidFill>
                  <a:srgbClr val="5A6478"/>
                </a:solidFill>
              </a:rPr>
              <a:t>www.aieswatini.org</a:t>
            </a:r>
            <a:endParaRPr sz="850">
              <a:solidFill>
                <a:srgbClr val="5A6478"/>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1155</Words>
  <Application>Microsoft Office PowerPoint</Application>
  <PresentationFormat>Widescreen</PresentationFormat>
  <Paragraphs>186</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Arial</vt:lpstr>
      <vt:lpstr>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AI Eswatini</dc:creator>
  <cp:lastModifiedBy>Bandile Malaza</cp:lastModifiedBy>
  <cp:revision>3</cp:revision>
  <dcterms:created xsi:type="dcterms:W3CDTF">2026-08-18T11:34:01Z</dcterms:created>
  <dcterms:modified xsi:type="dcterms:W3CDTF">2026-09-25T08:53:42Z</dcterms:modified>
</cp:coreProperties>
</file>