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850"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E73E89-1E54-4E84-BBF7-9A3440CCCAA3}" type="datetimeFigureOut">
              <a:rPr lang="en-ZA" smtClean="0"/>
              <a:t>2026/09/24</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132B8A-49FA-4352-9040-7A2AAE88BA5A}" type="slidenum">
              <a:rPr lang="en-ZA" smtClean="0"/>
              <a:t>‹#›</a:t>
            </a:fld>
            <a:endParaRPr lang="en-ZA"/>
          </a:p>
        </p:txBody>
      </p:sp>
    </p:spTree>
    <p:extLst>
      <p:ext uri="{BB962C8B-B14F-4D97-AF65-F5344CB8AC3E}">
        <p14:creationId xmlns:p14="http://schemas.microsoft.com/office/powerpoint/2010/main" val="663714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and thank you. I'm Samkelo Msibi, and tonight is the launch of AI Eswatini.</a:t>
            </a:r>
          </a:p>
          <a:p>
            <a:r>
              <a:t>Andrew Ng called AI 'the new electricity'. Electricity only changed the world when ordinary people could plug into it — that is exactly the point of tonight.</a:t>
            </a:r>
          </a:p>
          <a:p>
            <a:r>
              <a:t>We are not launching a course. We are launching five communities that together form one ecosystem: People, Language, Robotics, Quantum and Applied AI.</a:t>
            </a:r>
          </a:p>
          <a:p>
            <a:r>
              <a:t>By the end of this talk I want one thing from you: choose the community you will contribute to.</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AI is no longer a future conversation. It is already a layer of capability across science, industry and daily life.</a:t>
            </a:r>
          </a:p>
          <a:p>
            <a:r>
              <a:t>Four capabilities matured together: machines can now see, speak, reason and act. Computer vision, language models, AI agents and robotics.</a:t>
            </a:r>
          </a:p>
          <a:p>
            <a:r>
              <a:t>So the strategic question has changed. It is no longer 'will AI arrive?' — it is: who will have the people, data, institutions and communities to shape what AI becomes?</a:t>
            </a:r>
          </a:p>
          <a:p>
            <a:r>
              <a:t>That question is the reason this ecosystem exists.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 is what that shift looks like at its best. AlphaFold moved AI beyond automation into scientific discovery.</a:t>
            </a:r>
          </a:p>
          <a:p>
            <a:r>
              <a:t>Over 200 million protein structure predictions are now openly available — work that previously demanded years of laboratory effort.</a:t>
            </a:r>
          </a:p>
          <a:p>
            <a:r>
              <a:t>The lesson is not the model. The lesson is that AI matters most when people turn capability into discovery, services and solutions.</a:t>
            </a:r>
          </a:p>
          <a:p>
            <a:r>
              <a:t>Keep that word — people — it runs through the rest of this deck.</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Africa is already building, not only consuming.</a:t>
            </a:r>
          </a:p>
          <a:p>
            <a:r>
              <a:t>In Rwanda, drone delivery of blood products to remote health facilities improved delivery times and reduced wastage — published in The Lancet Global Health.</a:t>
            </a:r>
          </a:p>
          <a:p>
            <a:r>
              <a:t>At continental scale, the African Development Bank estimates inclusive AI deployment could add up to a trillion US dollars to African GDP by 2035 — if capability, infrastructure and inclusion grow with it.</a:t>
            </a:r>
          </a:p>
          <a:p>
            <a:r>
              <a:t>Notice the pattern: a real problem, technology, and local systems combined.</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Closer to home, Southern Africa is building institutional capability.</a:t>
            </a:r>
          </a:p>
          <a:p>
            <a:r>
              <a:t>South Africa's Artificial Intelligence Institute has hubs linked to sectors: automotive, health, mobility, manufacturing, mining and criminal justice.</a:t>
            </a:r>
          </a:p>
          <a:p>
            <a:r>
              <a:t>The model is simple: research plus skills plus sectors. Universities, people, and real problems.</a:t>
            </a:r>
          </a:p>
          <a:p>
            <a:r>
              <a:t>The lesson for us: regional capability grows when communities and institutions organise around practical areas of focus.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slide is my favourite, because it shows community can be the engine.</a:t>
            </a:r>
          </a:p>
          <a:p>
            <a:r>
              <a:t>Masakhane is a participatory research community — not one funded institution — and it helped expand machine translation to more than thirty African languages.</a:t>
            </a:r>
          </a:p>
          <a:p>
            <a:r>
              <a:t>Researchers and contributors built datasets, benchmarks, models and published science together.</a:t>
            </a:r>
          </a:p>
          <a:p>
            <a:r>
              <a:t>So: community is not the audience around innovation. Community can be the thing that produces it.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where do we choose to stand? Eswatini does not need to solve every AI problem.</a:t>
            </a:r>
          </a:p>
          <a:p>
            <a:r>
              <a:t>We have six assets: young connected talent; siSwati, a language barely present in today's systems; industries with real problems; researchers who can turn local questions into datasets and publications; problems nobody outside can fully understand; and an open opportunity, because the datasets and tools do not exist yet.</a:t>
            </a:r>
          </a:p>
          <a:p>
            <a:r>
              <a:t>The question is not how we copy Silicon Valley. It is what an AI ecosystem designed for Eswatini should look like.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reveal. Five communities, different missions, one ecosystem.</a:t>
            </a:r>
          </a:p>
          <a:p>
            <a:r>
              <a:t>Women in AI — people. NLP Eswatini — language. Robotics AI — physical AI. Quantum AI — frontier. Applied AI — impact.</a:t>
            </a:r>
          </a:p>
          <a:p>
            <a:r>
              <a:t>These are not classes with an end date. They are communities: places to learn, contribute, collaborate, build and eventually lead.</a:t>
            </a:r>
          </a:p>
          <a:p>
            <a:r>
              <a:t>Let me take you through each one.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Women in AI Eswatini is about widening participation and creating pathways from learning to leadership.</a:t>
            </a:r>
          </a:p>
          <a:p>
            <a:r>
              <a:t>The journey is five steps: learn, connect, build, lead, mentor — and the last step matters most, because today's participant becomes tomorrow's mentor.</a:t>
            </a:r>
          </a:p>
          <a:p>
            <a:r>
              <a:t>Community experiences include mentorship, technical workshops, research, projects, career development, networking and leadership opportunities.</a:t>
            </a:r>
          </a:p>
          <a:p>
            <a:r>
              <a:t>The PEAK Cohort 3.0 is open now — practical AI skills across law, health, marketing, business, education, finance and content creation. Scan the QR code to apply.</a:t>
            </a:r>
          </a:p>
          <a:p>
            <a:r>
              <a:t>And remember: you do not need to arrive as an expert. You need the willingness to learn and contribute.</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NLP Eswatini asks a simple question: what if intelligent systems could understand, speak and create with siSwati?</a:t>
            </a:r>
          </a:p>
          <a:p>
            <a:r>
              <a:rPr lang="en-US"/>
              <a:t>We work in four directions: build data — siSwati corpora, annotation and evaluation; build models — translation, speech and conversational AI; build research — African NLP, LLMs and publications; and build community — developers, linguists, students and researchers.</a:t>
            </a:r>
          </a:p>
          <a:p>
            <a:r>
              <a:rPr lang="en-US"/>
              <a:t>If we do not create siSwati data, nobody will do it for us. Scan the QR to join.</a:t>
            </a:r>
          </a:p>
        </p:txBody>
      </p:sp>
      <p:sp>
        <p:nvSpPr>
          <p:cNvPr id="4" name="Slide Number Placeholder 3"/>
          <p:cNvSpPr>
            <a:spLocks noGrp="1"/>
          </p:cNvSpPr>
          <p:nvPr>
            <p:ph type="sldNum" sz="quarter" idx="5"/>
          </p:nvPr>
        </p:nvSpPr>
        <p:spPr/>
        <p:txBody>
          <a:bodyPr/>
          <a:lstStyle/>
          <a:p>
            <a:fld id="{1A132B8A-49FA-4352-9040-7A2AAE88BA5A}" type="slidenum">
              <a:rPr lang="en-ZA" smtClean="0"/>
              <a:t>10</a:t>
            </a:fld>
            <a:endParaRPr lang="en-ZA"/>
          </a:p>
        </p:txBody>
      </p:sp>
    </p:spTree>
    <p:extLst>
      <p:ext uri="{BB962C8B-B14F-4D97-AF65-F5344CB8AC3E}">
        <p14:creationId xmlns:p14="http://schemas.microsoft.com/office/powerpoint/2010/main" val="2732422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Robotics AI is where intelligence leaves the screen.</a:t>
            </a:r>
          </a:p>
          <a:p>
            <a:r>
              <a:t>The loop is sense, understand, decide, act — cameras and sensors, vision and AI, planning and control, robots and drones.</a:t>
            </a:r>
          </a:p>
          <a:p>
            <a:r>
              <a:t>The domains are close to home: agriculture, manufacturing, inspection, education, embedded systems, autonomous systems and IoT.</a:t>
            </a:r>
          </a:p>
          <a:p>
            <a:r>
              <a:t>This community is hands-on. If you like building things that move, scan and join.</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Quantum AI is a learning and research community for an emerging paradigm — without the hype.</a:t>
            </a:r>
          </a:p>
          <a:p>
            <a:r>
              <a:t>We will cover quantum computing fundamentals, algorithms, quantum machine learning, optimisation, hybrid quantum-classical systems, and run research reading groups.</a:t>
            </a:r>
          </a:p>
          <a:p>
            <a:r>
              <a:t>Why now? Because emerging technologies should not reach our students and researchers only after the rest of the world has already built the expertise.</a:t>
            </a:r>
          </a:p>
          <a:p>
            <a:r>
              <a:t>We start by learning. We grow by experimenting.</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Applied AI is where the other communities meet reality.</a:t>
            </a:r>
          </a:p>
          <a:p>
            <a:r>
              <a:t>It pairs technology people with domain experts and starts every project with one question, not with a tool: what problem do we have — and can AI meaningfully help us solve it?</a:t>
            </a:r>
          </a:p>
          <a:p>
            <a:r>
              <a:t>The fields are agriculture, health, education, industry, finance and public services.</a:t>
            </a:r>
          </a:p>
          <a:p>
            <a:r>
              <a:t>The method is a pipeline: identify, form teams, prototype, test, research, deploy. Scan to join a project team.</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 is how the ensemble works in practice. Take one Eswatini challenge: smart agriculture.</a:t>
            </a:r>
          </a:p>
          <a:p>
            <a:r>
              <a:t>NLP Eswatini builds the siSwati farmer interface. Robotics AI provides drones, sensors and computer vision. Applied AI owns the field problem and deployment. Quantum AI explores future optimisation research. Women in AI drives participation and leadership pathways.</a:t>
            </a:r>
          </a:p>
          <a:p>
            <a:r>
              <a:t>One challenge, five communities, one solution. That is the ensemble.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this is your move. This is a community, not just a course — we are not recruiting an audience, we are inviting contributors.</a:t>
            </a:r>
          </a:p>
          <a:p>
            <a:r>
              <a:t>Your path can start anywhere: curious, learn, participate, build, research, lead, mentor.</a:t>
            </a:r>
          </a:p>
          <a:p>
            <a:r>
              <a:t>Students, developers, researchers, engineers, linguists, designers, entrepreneurs, domain experts and complete beginners all belong here.</a:t>
            </a:r>
          </a:p>
          <a:p>
            <a:r>
              <a:t>Experience is welcome. Curiosity is required. Choose your community, apply, learn, contribute — and help build what comes next.</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are the sources behind tonight's claims — Stanford, Google DeepMind, The Lancet Global Health, the African Development Bank, South Africa's Department of Communications and Digital Technologies, and the Masakhane research.</a:t>
            </a:r>
          </a:p>
          <a:p>
            <a:r>
              <a:t>I'm happy to share the deck and these references with anyone who wants them.</a:t>
            </a:r>
          </a:p>
          <a:p>
            <a:r>
              <a:t>Thank you — now let's talk, and let's get you into a community.</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2.pn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jp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4.jp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0.png"/><Relationship Id="rId5" Type="http://schemas.openxmlformats.org/officeDocument/2006/relationships/image" Target="../media/image25.png"/><Relationship Id="rId10" Type="http://schemas.openxmlformats.org/officeDocument/2006/relationships/image" Target="../media/image29.png"/><Relationship Id="rId4" Type="http://schemas.openxmlformats.org/officeDocument/2006/relationships/image" Target="../media/image2.pn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21" name="Picture 20" descr="26b28b0bc1294fea.jpg"/>
          <p:cNvPicPr>
            <a:picLocks noChangeAspect="1"/>
          </p:cNvPicPr>
          <p:nvPr/>
        </p:nvPicPr>
        <p:blipFill>
          <a:blip r:embed="rId3"/>
          <a:stretch>
            <a:fillRect/>
          </a:stretch>
        </p:blipFill>
        <p:spPr>
          <a:xfrm>
            <a:off x="0" y="0"/>
            <a:ext cx="12188952" cy="6858000"/>
          </a:xfrm>
          <a:prstGeom prst="rect">
            <a:avLst/>
          </a:prstGeom>
          <a:ln/>
        </p:spPr>
      </p:pic>
      <p:sp>
        <p:nvSpPr>
          <p:cNvPr id="22" name="Rectangle 21"/>
          <p:cNvSpPr/>
          <p:nvPr/>
        </p:nvSpPr>
        <p:spPr>
          <a:xfrm>
            <a:off x="0" y="0"/>
            <a:ext cx="12188952" cy="6858000"/>
          </a:xfrm>
          <a:prstGeom prst="rect">
            <a:avLst/>
          </a:prstGeom>
          <a:solidFill>
            <a:srgbClr val="FFFFFF">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Picture 22" descr="logo2.png"/>
          <p:cNvPicPr>
            <a:picLocks noChangeAspect="1"/>
          </p:cNvPicPr>
          <p:nvPr/>
        </p:nvPicPr>
        <p:blipFill>
          <a:blip r:embed="rId4"/>
          <a:stretch>
            <a:fillRect/>
          </a:stretch>
        </p:blipFill>
        <p:spPr>
          <a:xfrm>
            <a:off x="11046170" y="292608"/>
            <a:ext cx="758734" cy="777240"/>
          </a:xfrm>
          <a:prstGeom prst="rect">
            <a:avLst/>
          </a:prstGeom>
          <a:ln/>
        </p:spPr>
      </p:pic>
      <p:sp>
        <p:nvSpPr>
          <p:cNvPr id="24" name="Rectangle 23"/>
          <p:cNvSpPr/>
          <p:nvPr/>
        </p:nvSpPr>
        <p:spPr>
          <a:xfrm>
            <a:off x="0" y="0"/>
            <a:ext cx="6537960" cy="6858000"/>
          </a:xfrm>
          <a:prstGeom prst="rect">
            <a:avLst/>
          </a:prstGeom>
          <a:solidFill>
            <a:srgbClr val="12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14400" y="1051560"/>
            <a:ext cx="4114800" cy="274320"/>
          </a:xfrm>
          <a:prstGeom prst="rect">
            <a:avLst/>
          </a:prstGeom>
          <a:noFill/>
        </p:spPr>
        <p:txBody>
          <a:bodyPr wrap="square" lIns="0" tIns="0" rIns="0" bIns="0">
            <a:spAutoFit/>
          </a:bodyPr>
          <a:lstStyle/>
          <a:p>
            <a:r>
              <a:rPr sz="1200" b="1" i="0">
                <a:solidFill>
                  <a:srgbClr val="BFD3EA"/>
                </a:solidFill>
                <a:latin typeface="Aptos"/>
              </a:rPr>
              <a:t>AI ESWATINI</a:t>
            </a:r>
          </a:p>
        </p:txBody>
      </p:sp>
      <p:sp>
        <p:nvSpPr>
          <p:cNvPr id="26" name="TextBox 25"/>
          <p:cNvSpPr txBox="1"/>
          <p:nvPr/>
        </p:nvSpPr>
        <p:spPr>
          <a:xfrm>
            <a:off x="914400" y="1600200"/>
            <a:ext cx="4937760" cy="1920240"/>
          </a:xfrm>
          <a:prstGeom prst="rect">
            <a:avLst/>
          </a:prstGeom>
          <a:noFill/>
        </p:spPr>
        <p:txBody>
          <a:bodyPr wrap="square" lIns="0" tIns="0" rIns="0" bIns="0">
            <a:spAutoFit/>
          </a:bodyPr>
          <a:lstStyle/>
          <a:p>
            <a:pPr>
              <a:lnSpc>
                <a:spcPct val="105000"/>
              </a:lnSpc>
            </a:pPr>
            <a:r>
              <a:rPr sz="4000" b="1" i="0">
                <a:solidFill>
                  <a:srgbClr val="FFFFFF"/>
                </a:solidFill>
                <a:latin typeface="Aptos"/>
              </a:rPr>
              <a:t>BUILDING THE AI ENSEMBLE</a:t>
            </a:r>
          </a:p>
        </p:txBody>
      </p:sp>
      <p:sp>
        <p:nvSpPr>
          <p:cNvPr id="27" name="TextBox 26"/>
          <p:cNvSpPr txBox="1"/>
          <p:nvPr/>
        </p:nvSpPr>
        <p:spPr>
          <a:xfrm>
            <a:off x="914400" y="3703320"/>
            <a:ext cx="4846320" cy="320040"/>
          </a:xfrm>
          <a:prstGeom prst="rect">
            <a:avLst/>
          </a:prstGeom>
          <a:noFill/>
        </p:spPr>
        <p:txBody>
          <a:bodyPr wrap="square" lIns="0" tIns="0" rIns="0" bIns="0">
            <a:spAutoFit/>
          </a:bodyPr>
          <a:lstStyle/>
          <a:p>
            <a:r>
              <a:rPr sz="1400" b="0" i="0">
                <a:solidFill>
                  <a:srgbClr val="BFD3EA"/>
                </a:solidFill>
                <a:latin typeface="Aptos"/>
              </a:rPr>
              <a:t>People • Language • Robotics • Quantum • Applied AI</a:t>
            </a:r>
          </a:p>
        </p:txBody>
      </p:sp>
      <p:sp>
        <p:nvSpPr>
          <p:cNvPr id="28" name="Rounded Rectangle 27"/>
          <p:cNvSpPr/>
          <p:nvPr/>
        </p:nvSpPr>
        <p:spPr>
          <a:xfrm>
            <a:off x="914400" y="4434840"/>
            <a:ext cx="2103120" cy="384048"/>
          </a:xfrm>
          <a:prstGeom prst="roundRect">
            <a:avLst>
              <a:gd name="adj" fmla="val 30000"/>
            </a:avLst>
          </a:prstGeom>
          <a:solidFill>
            <a:srgbClr val="1B4F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FFFFFF"/>
                </a:solidFill>
                <a:latin typeface="Aptos"/>
              </a:rPr>
              <a:t>COMMUNITY FIRST</a:t>
            </a:r>
          </a:p>
        </p:txBody>
      </p:sp>
      <p:sp>
        <p:nvSpPr>
          <p:cNvPr id="29" name="TextBox 28"/>
          <p:cNvSpPr txBox="1"/>
          <p:nvPr/>
        </p:nvSpPr>
        <p:spPr>
          <a:xfrm>
            <a:off x="914400" y="5623560"/>
            <a:ext cx="4937760" cy="274320"/>
          </a:xfrm>
          <a:prstGeom prst="rect">
            <a:avLst/>
          </a:prstGeom>
          <a:noFill/>
        </p:spPr>
        <p:txBody>
          <a:bodyPr wrap="square" lIns="0" tIns="0" rIns="0" bIns="0">
            <a:spAutoFit/>
          </a:bodyPr>
          <a:lstStyle/>
          <a:p>
            <a:r>
              <a:rPr sz="1300" b="1" i="0">
                <a:solidFill>
                  <a:srgbClr val="FFFFFF"/>
                </a:solidFill>
                <a:latin typeface="Aptos"/>
              </a:rPr>
              <a:t>Presented by Samkelo Msibi</a:t>
            </a:r>
          </a:p>
        </p:txBody>
      </p:sp>
      <p:sp>
        <p:nvSpPr>
          <p:cNvPr id="30" name="TextBox 29"/>
          <p:cNvSpPr txBox="1"/>
          <p:nvPr/>
        </p:nvSpPr>
        <p:spPr>
          <a:xfrm>
            <a:off x="914400" y="5961888"/>
            <a:ext cx="4937760" cy="274320"/>
          </a:xfrm>
          <a:prstGeom prst="rect">
            <a:avLst/>
          </a:prstGeom>
          <a:noFill/>
        </p:spPr>
        <p:txBody>
          <a:bodyPr wrap="square" lIns="0" tIns="0" rIns="0" bIns="0">
            <a:spAutoFit/>
          </a:bodyPr>
          <a:lstStyle/>
          <a:p>
            <a:r>
              <a:rPr sz="1100" b="0" i="0">
                <a:solidFill>
                  <a:srgbClr val="BFD3EA"/>
                </a:solidFill>
                <a:latin typeface="Aptos"/>
              </a:rPr>
              <a:t>AI Eswatini Community Launch</a:t>
            </a:r>
          </a:p>
        </p:txBody>
      </p:sp>
      <p:sp>
        <p:nvSpPr>
          <p:cNvPr id="31" name="TextBox 30"/>
          <p:cNvSpPr txBox="1"/>
          <p:nvPr/>
        </p:nvSpPr>
        <p:spPr>
          <a:xfrm>
            <a:off x="7360920" y="2384270"/>
            <a:ext cx="4206240" cy="1371600"/>
          </a:xfrm>
          <a:prstGeom prst="rect">
            <a:avLst/>
          </a:prstGeom>
          <a:noFill/>
        </p:spPr>
        <p:txBody>
          <a:bodyPr wrap="square" lIns="0" tIns="0" rIns="0" bIns="0">
            <a:spAutoFit/>
          </a:bodyPr>
          <a:lstStyle/>
          <a:p>
            <a:pPr>
              <a:lnSpc>
                <a:spcPct val="110000"/>
              </a:lnSpc>
            </a:pPr>
            <a:r>
              <a:rPr sz="3000" b="1" i="0">
                <a:solidFill>
                  <a:srgbClr val="0B192A"/>
                </a:solidFill>
                <a:latin typeface="Aptos"/>
              </a:rPr>
              <a:t>“AI is the new electricity.”</a:t>
            </a:r>
          </a:p>
        </p:txBody>
      </p:sp>
      <p:sp>
        <p:nvSpPr>
          <p:cNvPr id="32" name="TextBox 31"/>
          <p:cNvSpPr txBox="1"/>
          <p:nvPr/>
        </p:nvSpPr>
        <p:spPr>
          <a:xfrm>
            <a:off x="7360920" y="3703320"/>
            <a:ext cx="4206240" cy="274320"/>
          </a:xfrm>
          <a:prstGeom prst="rect">
            <a:avLst/>
          </a:prstGeom>
          <a:noFill/>
        </p:spPr>
        <p:txBody>
          <a:bodyPr wrap="square" lIns="0" tIns="0" rIns="0" bIns="0">
            <a:spAutoFit/>
          </a:bodyPr>
          <a:lstStyle/>
          <a:p>
            <a:r>
              <a:rPr sz="1300" b="0" i="1">
                <a:solidFill>
                  <a:srgbClr val="55677E"/>
                </a:solidFill>
                <a:latin typeface="Aptos"/>
              </a:rPr>
              <a:t>— Andrew Ng</a:t>
            </a:r>
          </a:p>
        </p:txBody>
      </p:sp>
      <p:sp>
        <p:nvSpPr>
          <p:cNvPr id="33" name="TextBox 32"/>
          <p:cNvSpPr txBox="1"/>
          <p:nvPr/>
        </p:nvSpPr>
        <p:spPr>
          <a:xfrm>
            <a:off x="7360920" y="4526280"/>
            <a:ext cx="4206240" cy="822960"/>
          </a:xfrm>
          <a:prstGeom prst="rect">
            <a:avLst/>
          </a:prstGeom>
          <a:noFill/>
        </p:spPr>
        <p:txBody>
          <a:bodyPr wrap="square" lIns="0" tIns="0" rIns="0" bIns="0">
            <a:spAutoFit/>
          </a:bodyPr>
          <a:lstStyle/>
          <a:p>
            <a:pPr>
              <a:lnSpc>
                <a:spcPct val="125000"/>
              </a:lnSpc>
            </a:pPr>
            <a:r>
              <a:rPr sz="1600" b="1" i="0">
                <a:solidFill>
                  <a:srgbClr val="1B4F8F"/>
                </a:solidFill>
                <a:latin typeface="Aptos"/>
              </a:rPr>
              <a:t>Five communities.
One ecosystem. Built together.</a:t>
            </a:r>
          </a:p>
        </p:txBody>
      </p:sp>
      <p:sp>
        <p:nvSpPr>
          <p:cNvPr id="34" name="TextBox 33"/>
          <p:cNvSpPr txBox="1"/>
          <p:nvPr/>
        </p:nvSpPr>
        <p:spPr>
          <a:xfrm>
            <a:off x="7360920" y="6355080"/>
            <a:ext cx="4206240" cy="228600"/>
          </a:xfrm>
          <a:prstGeom prst="rect">
            <a:avLst/>
          </a:prstGeom>
          <a:noFill/>
        </p:spPr>
        <p:txBody>
          <a:bodyPr wrap="square" lIns="0" tIns="0" rIns="0" bIns="0">
            <a:spAutoFit/>
          </a:bodyPr>
          <a:lstStyle/>
          <a:p>
            <a:r>
              <a:rPr sz="800" b="0" i="0">
                <a:solidFill>
                  <a:srgbClr val="8494A8"/>
                </a:solidFill>
                <a:latin typeface="Aptos"/>
              </a:rPr>
              <a:t>(Ng,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29" name="Picture 28" descr="85a093e5bdd240ef.jpg"/>
          <p:cNvPicPr>
            <a:picLocks noChangeAspect="1"/>
          </p:cNvPicPr>
          <p:nvPr/>
        </p:nvPicPr>
        <p:blipFill>
          <a:blip r:embed="rId3"/>
          <a:stretch>
            <a:fillRect/>
          </a:stretch>
        </p:blipFill>
        <p:spPr>
          <a:xfrm>
            <a:off x="0" y="0"/>
            <a:ext cx="12188952" cy="6858000"/>
          </a:xfrm>
          <a:prstGeom prst="rect">
            <a:avLst/>
          </a:prstGeom>
          <a:ln/>
        </p:spPr>
      </p:pic>
      <p:sp>
        <p:nvSpPr>
          <p:cNvPr id="30" name="Rectangle 29"/>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01 • WHY NOW</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ZA" sz="2800" b="1" i="0">
                <a:solidFill>
                  <a:srgbClr val="0B192A"/>
                </a:solidFill>
                <a:latin typeface="Aptos"/>
              </a:rPr>
              <a:t>AI is no longer a future conversation</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It is becoming a new layer of capability across science, industry and everyday life.</a:t>
            </a:r>
          </a:p>
        </p:txBody>
      </p:sp>
      <p:sp>
        <p:nvSpPr>
          <p:cNvPr id="5" name="Oval 4"/>
          <p:cNvSpPr/>
          <p:nvPr/>
        </p:nvSpPr>
        <p:spPr>
          <a:xfrm>
            <a:off x="731520" y="2240280"/>
            <a:ext cx="658368" cy="658368"/>
          </a:xfrm>
          <a:prstGeom prst="ellipse">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2350008"/>
            <a:ext cx="658368" cy="369332"/>
          </a:xfrm>
          <a:prstGeom prst="rect">
            <a:avLst/>
          </a:prstGeom>
          <a:noFill/>
          <a:ln/>
        </p:spPr>
        <p:txBody>
          <a:bodyPr wrap="square" anchor="t">
            <a:spAutoFit/>
          </a:bodyPr>
          <a:lstStyle/>
          <a:p>
            <a:pPr algn="ctr"/>
            <a:r>
              <a:rPr lang="en-ZA" sz="1800" b="1" i="0">
                <a:solidFill>
                  <a:srgbClr val="FFFFFF"/>
                </a:solidFill>
                <a:latin typeface="Aptos"/>
              </a:rPr>
              <a:t>1</a:t>
            </a:r>
          </a:p>
        </p:txBody>
      </p:sp>
      <p:sp>
        <p:nvSpPr>
          <p:cNvPr id="7" name="TextBox 6"/>
          <p:cNvSpPr txBox="1"/>
          <p:nvPr/>
        </p:nvSpPr>
        <p:spPr>
          <a:xfrm>
            <a:off x="1554480" y="2212848"/>
            <a:ext cx="1920240" cy="320040"/>
          </a:xfrm>
          <a:prstGeom prst="rect">
            <a:avLst/>
          </a:prstGeom>
          <a:noFill/>
          <a:ln/>
        </p:spPr>
        <p:txBody>
          <a:bodyPr wrap="square" anchor="t">
            <a:spAutoFit/>
          </a:bodyPr>
          <a:lstStyle/>
          <a:p>
            <a:pPr algn="l"/>
            <a:r>
              <a:rPr lang="en-ZA" sz="1500" b="1" i="0">
                <a:solidFill>
                  <a:srgbClr val="0B192A"/>
                </a:solidFill>
                <a:latin typeface="Aptos"/>
              </a:rPr>
              <a:t>SEE</a:t>
            </a:r>
          </a:p>
        </p:txBody>
      </p:sp>
      <p:sp>
        <p:nvSpPr>
          <p:cNvPr id="8" name="TextBox 7"/>
          <p:cNvSpPr txBox="1"/>
          <p:nvPr/>
        </p:nvSpPr>
        <p:spPr>
          <a:xfrm>
            <a:off x="1554480" y="2578608"/>
            <a:ext cx="1920240" cy="246221"/>
          </a:xfrm>
          <a:prstGeom prst="rect">
            <a:avLst/>
          </a:prstGeom>
          <a:noFill/>
          <a:ln/>
        </p:spPr>
        <p:txBody>
          <a:bodyPr wrap="square" anchor="t">
            <a:spAutoFit/>
          </a:bodyPr>
          <a:lstStyle/>
          <a:p>
            <a:pPr algn="l"/>
            <a:r>
              <a:rPr lang="en-ZA" sz="1000" b="0" i="0" dirty="0">
                <a:solidFill>
                  <a:srgbClr val="55677E"/>
                </a:solidFill>
                <a:latin typeface="Aptos"/>
              </a:rPr>
              <a:t>Computer vision</a:t>
            </a:r>
          </a:p>
        </p:txBody>
      </p:sp>
      <p:cxnSp>
        <p:nvCxnSpPr>
          <p:cNvPr id="9" name="Connector 8"/>
          <p:cNvCxnSpPr/>
          <p:nvPr/>
        </p:nvCxnSpPr>
        <p:spPr>
          <a:xfrm>
            <a:off x="3154680" y="2578608"/>
            <a:ext cx="228599"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3566160" y="2240280"/>
            <a:ext cx="658368" cy="658368"/>
          </a:xfrm>
          <a:prstGeom prst="ellipse">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566160" y="2350008"/>
            <a:ext cx="658368" cy="369332"/>
          </a:xfrm>
          <a:prstGeom prst="rect">
            <a:avLst/>
          </a:prstGeom>
          <a:noFill/>
          <a:ln/>
        </p:spPr>
        <p:txBody>
          <a:bodyPr wrap="square" anchor="t">
            <a:spAutoFit/>
          </a:bodyPr>
          <a:lstStyle/>
          <a:p>
            <a:pPr algn="ctr"/>
            <a:r>
              <a:rPr lang="en-ZA" sz="1800" b="1" i="0">
                <a:solidFill>
                  <a:srgbClr val="FFFFFF"/>
                </a:solidFill>
                <a:latin typeface="Aptos"/>
              </a:rPr>
              <a:t>2</a:t>
            </a:r>
          </a:p>
        </p:txBody>
      </p:sp>
      <p:sp>
        <p:nvSpPr>
          <p:cNvPr id="12" name="TextBox 11"/>
          <p:cNvSpPr txBox="1"/>
          <p:nvPr/>
        </p:nvSpPr>
        <p:spPr>
          <a:xfrm>
            <a:off x="4389120" y="2212848"/>
            <a:ext cx="1920240" cy="320040"/>
          </a:xfrm>
          <a:prstGeom prst="rect">
            <a:avLst/>
          </a:prstGeom>
          <a:noFill/>
          <a:ln/>
        </p:spPr>
        <p:txBody>
          <a:bodyPr wrap="square" anchor="t">
            <a:spAutoFit/>
          </a:bodyPr>
          <a:lstStyle/>
          <a:p>
            <a:pPr algn="l"/>
            <a:r>
              <a:rPr lang="en-ZA" sz="1500" b="1" i="0">
                <a:solidFill>
                  <a:srgbClr val="0B192A"/>
                </a:solidFill>
                <a:latin typeface="Aptos"/>
              </a:rPr>
              <a:t>SPEAK</a:t>
            </a:r>
          </a:p>
        </p:txBody>
      </p:sp>
      <p:sp>
        <p:nvSpPr>
          <p:cNvPr id="13" name="TextBox 12"/>
          <p:cNvSpPr txBox="1"/>
          <p:nvPr/>
        </p:nvSpPr>
        <p:spPr>
          <a:xfrm>
            <a:off x="4389120" y="2578608"/>
            <a:ext cx="1920240" cy="246221"/>
          </a:xfrm>
          <a:prstGeom prst="rect">
            <a:avLst/>
          </a:prstGeom>
          <a:noFill/>
          <a:ln/>
        </p:spPr>
        <p:txBody>
          <a:bodyPr wrap="square" anchor="t">
            <a:spAutoFit/>
          </a:bodyPr>
          <a:lstStyle/>
          <a:p>
            <a:pPr algn="l"/>
            <a:r>
              <a:rPr lang="en-ZA" sz="1000" b="0" i="0">
                <a:solidFill>
                  <a:srgbClr val="55677E"/>
                </a:solidFill>
                <a:latin typeface="Aptos"/>
              </a:rPr>
              <a:t>Language models</a:t>
            </a:r>
          </a:p>
        </p:txBody>
      </p:sp>
      <p:cxnSp>
        <p:nvCxnSpPr>
          <p:cNvPr id="14" name="Connector 13"/>
          <p:cNvCxnSpPr/>
          <p:nvPr/>
        </p:nvCxnSpPr>
        <p:spPr>
          <a:xfrm>
            <a:off x="5989320" y="2578608"/>
            <a:ext cx="228600"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6400800" y="2240280"/>
            <a:ext cx="658368" cy="658368"/>
          </a:xfrm>
          <a:prstGeom prst="ellipse">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00800" y="2350008"/>
            <a:ext cx="658368" cy="369332"/>
          </a:xfrm>
          <a:prstGeom prst="rect">
            <a:avLst/>
          </a:prstGeom>
          <a:noFill/>
          <a:ln/>
        </p:spPr>
        <p:txBody>
          <a:bodyPr wrap="square" anchor="t">
            <a:spAutoFit/>
          </a:bodyPr>
          <a:lstStyle/>
          <a:p>
            <a:pPr algn="ctr"/>
            <a:r>
              <a:rPr lang="en-ZA" sz="1800" b="1" i="0">
                <a:solidFill>
                  <a:srgbClr val="FFFFFF"/>
                </a:solidFill>
                <a:latin typeface="Aptos"/>
              </a:rPr>
              <a:t>3</a:t>
            </a:r>
          </a:p>
        </p:txBody>
      </p:sp>
      <p:sp>
        <p:nvSpPr>
          <p:cNvPr id="17" name="TextBox 16"/>
          <p:cNvSpPr txBox="1"/>
          <p:nvPr/>
        </p:nvSpPr>
        <p:spPr>
          <a:xfrm>
            <a:off x="7223760" y="2212848"/>
            <a:ext cx="1920240" cy="320040"/>
          </a:xfrm>
          <a:prstGeom prst="rect">
            <a:avLst/>
          </a:prstGeom>
          <a:noFill/>
          <a:ln/>
        </p:spPr>
        <p:txBody>
          <a:bodyPr wrap="square" anchor="t">
            <a:spAutoFit/>
          </a:bodyPr>
          <a:lstStyle/>
          <a:p>
            <a:pPr algn="l"/>
            <a:r>
              <a:rPr lang="en-ZA" sz="1500" b="1" i="0">
                <a:solidFill>
                  <a:srgbClr val="0B192A"/>
                </a:solidFill>
                <a:latin typeface="Aptos"/>
              </a:rPr>
              <a:t>REASON</a:t>
            </a:r>
          </a:p>
        </p:txBody>
      </p:sp>
      <p:sp>
        <p:nvSpPr>
          <p:cNvPr id="18" name="TextBox 17"/>
          <p:cNvSpPr txBox="1"/>
          <p:nvPr/>
        </p:nvSpPr>
        <p:spPr>
          <a:xfrm>
            <a:off x="7223760" y="2578608"/>
            <a:ext cx="1920240" cy="246221"/>
          </a:xfrm>
          <a:prstGeom prst="rect">
            <a:avLst/>
          </a:prstGeom>
          <a:noFill/>
          <a:ln/>
        </p:spPr>
        <p:txBody>
          <a:bodyPr wrap="square" anchor="t">
            <a:spAutoFit/>
          </a:bodyPr>
          <a:lstStyle/>
          <a:p>
            <a:pPr algn="l"/>
            <a:r>
              <a:rPr lang="en-ZA" sz="1000" b="0" i="0">
                <a:solidFill>
                  <a:srgbClr val="55677E"/>
                </a:solidFill>
                <a:latin typeface="Aptos"/>
              </a:rPr>
              <a:t>AI agents</a:t>
            </a:r>
          </a:p>
        </p:txBody>
      </p:sp>
      <p:cxnSp>
        <p:nvCxnSpPr>
          <p:cNvPr id="19" name="Connector 18"/>
          <p:cNvCxnSpPr/>
          <p:nvPr/>
        </p:nvCxnSpPr>
        <p:spPr>
          <a:xfrm>
            <a:off x="8823960" y="2578608"/>
            <a:ext cx="228600"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9235440" y="2240280"/>
            <a:ext cx="658368" cy="658368"/>
          </a:xfrm>
          <a:prstGeom prst="ellipse">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235440" y="2350008"/>
            <a:ext cx="658368" cy="369332"/>
          </a:xfrm>
          <a:prstGeom prst="rect">
            <a:avLst/>
          </a:prstGeom>
          <a:noFill/>
          <a:ln/>
        </p:spPr>
        <p:txBody>
          <a:bodyPr wrap="square" anchor="t">
            <a:spAutoFit/>
          </a:bodyPr>
          <a:lstStyle/>
          <a:p>
            <a:pPr algn="ctr"/>
            <a:r>
              <a:rPr lang="en-ZA" sz="1800" b="1" i="0">
                <a:solidFill>
                  <a:srgbClr val="FFFFFF"/>
                </a:solidFill>
                <a:latin typeface="Aptos"/>
              </a:rPr>
              <a:t>4</a:t>
            </a:r>
          </a:p>
        </p:txBody>
      </p:sp>
      <p:sp>
        <p:nvSpPr>
          <p:cNvPr id="22" name="TextBox 21"/>
          <p:cNvSpPr txBox="1"/>
          <p:nvPr/>
        </p:nvSpPr>
        <p:spPr>
          <a:xfrm>
            <a:off x="10058400" y="2212848"/>
            <a:ext cx="1920240" cy="320040"/>
          </a:xfrm>
          <a:prstGeom prst="rect">
            <a:avLst/>
          </a:prstGeom>
          <a:noFill/>
          <a:ln/>
        </p:spPr>
        <p:txBody>
          <a:bodyPr wrap="square" anchor="t">
            <a:spAutoFit/>
          </a:bodyPr>
          <a:lstStyle/>
          <a:p>
            <a:pPr algn="l"/>
            <a:r>
              <a:rPr lang="en-ZA" sz="1500" b="1" i="0">
                <a:solidFill>
                  <a:srgbClr val="0B192A"/>
                </a:solidFill>
                <a:latin typeface="Aptos"/>
              </a:rPr>
              <a:t>ACT</a:t>
            </a:r>
          </a:p>
        </p:txBody>
      </p:sp>
      <p:sp>
        <p:nvSpPr>
          <p:cNvPr id="23" name="TextBox 22"/>
          <p:cNvSpPr txBox="1"/>
          <p:nvPr/>
        </p:nvSpPr>
        <p:spPr>
          <a:xfrm>
            <a:off x="10058400" y="2578608"/>
            <a:ext cx="1920240" cy="246221"/>
          </a:xfrm>
          <a:prstGeom prst="rect">
            <a:avLst/>
          </a:prstGeom>
          <a:noFill/>
          <a:ln/>
        </p:spPr>
        <p:txBody>
          <a:bodyPr wrap="square" anchor="t">
            <a:spAutoFit/>
          </a:bodyPr>
          <a:lstStyle/>
          <a:p>
            <a:pPr algn="l"/>
            <a:r>
              <a:rPr lang="en-ZA" sz="1000" b="0" i="0">
                <a:solidFill>
                  <a:srgbClr val="55677E"/>
                </a:solidFill>
                <a:latin typeface="Aptos"/>
              </a:rPr>
              <a:t>Robotics</a:t>
            </a:r>
          </a:p>
        </p:txBody>
      </p:sp>
      <p:sp>
        <p:nvSpPr>
          <p:cNvPr id="24" name="Rounded Rectangle 23"/>
          <p:cNvSpPr/>
          <p:nvPr/>
        </p:nvSpPr>
        <p:spPr>
          <a:xfrm>
            <a:off x="731520" y="3794760"/>
            <a:ext cx="10698480" cy="150876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005840" y="4096512"/>
            <a:ext cx="9966960" cy="276999"/>
          </a:xfrm>
          <a:prstGeom prst="rect">
            <a:avLst/>
          </a:prstGeom>
          <a:noFill/>
          <a:ln/>
        </p:spPr>
        <p:txBody>
          <a:bodyPr wrap="square" anchor="t">
            <a:spAutoFit/>
          </a:bodyPr>
          <a:lstStyle/>
          <a:p>
            <a:pPr algn="l"/>
            <a:r>
              <a:rPr lang="en-US" sz="1200" b="1" i="0">
                <a:solidFill>
                  <a:srgbClr val="1B4F8F"/>
                </a:solidFill>
                <a:latin typeface="Aptos"/>
              </a:rPr>
              <a:t>The strategic question is changing:</a:t>
            </a:r>
          </a:p>
        </p:txBody>
      </p:sp>
      <p:sp>
        <p:nvSpPr>
          <p:cNvPr id="26" name="TextBox 25"/>
          <p:cNvSpPr txBox="1"/>
          <p:nvPr/>
        </p:nvSpPr>
        <p:spPr>
          <a:xfrm>
            <a:off x="1005840" y="4553712"/>
            <a:ext cx="9875520" cy="738664"/>
          </a:xfrm>
          <a:prstGeom prst="rect">
            <a:avLst/>
          </a:prstGeom>
          <a:noFill/>
          <a:ln/>
        </p:spPr>
        <p:txBody>
          <a:bodyPr wrap="square" anchor="t">
            <a:spAutoFit/>
          </a:bodyPr>
          <a:lstStyle/>
          <a:p>
            <a:pPr algn="l"/>
            <a:r>
              <a:rPr lang="en-US" sz="2100" b="1" i="0">
                <a:solidFill>
                  <a:srgbClr val="0B192A"/>
                </a:solidFill>
                <a:latin typeface="Aptos"/>
              </a:rPr>
              <a:t>Who will have the people, data, institutions and communities to shape what AI becomes?</a:t>
            </a:r>
          </a:p>
        </p:txBody>
      </p:sp>
      <p:sp>
        <p:nvSpPr>
          <p:cNvPr id="27" name="TextBox 26"/>
          <p:cNvSpPr txBox="1"/>
          <p:nvPr/>
        </p:nvSpPr>
        <p:spPr>
          <a:xfrm>
            <a:off x="658368" y="6473952"/>
            <a:ext cx="10332720" cy="207749"/>
          </a:xfrm>
          <a:prstGeom prst="rect">
            <a:avLst/>
          </a:prstGeom>
          <a:noFill/>
          <a:ln/>
        </p:spPr>
        <p:txBody>
          <a:bodyPr wrap="square" anchor="t">
            <a:spAutoFit/>
          </a:bodyPr>
          <a:lstStyle/>
          <a:p>
            <a:pPr algn="l"/>
            <a:r>
              <a:rPr lang="en-ZA" sz="750" b="0" i="0">
                <a:solidFill>
                  <a:srgbClr val="8494A8"/>
                </a:solidFill>
                <a:latin typeface="Aptos"/>
              </a:rPr>
              <a:t>Framing informed by Ng (2017).</a:t>
            </a:r>
          </a:p>
        </p:txBody>
      </p:sp>
      <p:sp>
        <p:nvSpPr>
          <p:cNvPr id="28" name="TextBox 27"/>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02</a:t>
            </a:r>
          </a:p>
        </p:txBody>
      </p:sp>
      <p:pic>
        <p:nvPicPr>
          <p:cNvPr id="31" name="Picture 30" descr="logo2.png"/>
          <p:cNvPicPr>
            <a:picLocks noChangeAspect="1"/>
          </p:cNvPicPr>
          <p:nvPr/>
        </p:nvPicPr>
        <p:blipFill>
          <a:blip r:embed="rId4"/>
          <a:stretch>
            <a:fillRect/>
          </a:stretch>
        </p:blipFill>
        <p:spPr>
          <a:xfrm>
            <a:off x="11046170" y="292608"/>
            <a:ext cx="758734" cy="777240"/>
          </a:xfrm>
          <a:prstGeom prst="rect">
            <a:avLst/>
          </a:prstGeom>
          <a:ln/>
        </p:spPr>
      </p:pic>
      <p:pic>
        <p:nvPicPr>
          <p:cNvPr id="32" name="Picture 31" descr="d629e08a6441486b.jpg"/>
          <p:cNvPicPr>
            <a:picLocks noChangeAspect="1"/>
          </p:cNvPicPr>
          <p:nvPr/>
        </p:nvPicPr>
        <p:blipFill>
          <a:blip r:embed="rId5"/>
          <a:stretch>
            <a:fillRect/>
          </a:stretch>
        </p:blipFill>
        <p:spPr>
          <a:xfrm>
            <a:off x="8412480" y="5376672"/>
            <a:ext cx="3017520" cy="1005840"/>
          </a:xfrm>
          <a:prstGeom prst="rect">
            <a:avLst/>
          </a:prstGeo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14" name="Picture 13" descr="85a093e5bdd240ef.jpg"/>
          <p:cNvPicPr>
            <a:picLocks noChangeAspect="1"/>
          </p:cNvPicPr>
          <p:nvPr/>
        </p:nvPicPr>
        <p:blipFill>
          <a:blip r:embed="rId3"/>
          <a:stretch>
            <a:fillRect/>
          </a:stretch>
        </p:blipFill>
        <p:spPr>
          <a:xfrm>
            <a:off x="0" y="0"/>
            <a:ext cx="12188952" cy="6858000"/>
          </a:xfrm>
          <a:prstGeom prst="rect">
            <a:avLst/>
          </a:prstGeom>
          <a:ln/>
        </p:spPr>
      </p:pic>
      <p:sp>
        <p:nvSpPr>
          <p:cNvPr id="15" name="Rectangle 14"/>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02 • GLOBAL IMPACT</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US" sz="2800" b="1" i="0">
                <a:solidFill>
                  <a:srgbClr val="0B192A"/>
                </a:solidFill>
                <a:latin typeface="Aptos"/>
              </a:rPr>
              <a:t>When AI becomes infrastructure for discovery</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AlphaFold is a powerful example of AI moving beyond automation into scientific discovery.</a:t>
            </a:r>
          </a:p>
        </p:txBody>
      </p:sp>
      <p:sp>
        <p:nvSpPr>
          <p:cNvPr id="5" name="TextBox 4"/>
          <p:cNvSpPr txBox="1"/>
          <p:nvPr/>
        </p:nvSpPr>
        <p:spPr>
          <a:xfrm>
            <a:off x="731520" y="2011680"/>
            <a:ext cx="2743200" cy="677108"/>
          </a:xfrm>
          <a:prstGeom prst="rect">
            <a:avLst/>
          </a:prstGeom>
          <a:noFill/>
          <a:ln/>
        </p:spPr>
        <p:txBody>
          <a:bodyPr wrap="square" anchor="t">
            <a:spAutoFit/>
          </a:bodyPr>
          <a:lstStyle/>
          <a:p>
            <a:pPr algn="l"/>
            <a:r>
              <a:rPr lang="en-ZA" sz="3800" b="1" i="0">
                <a:solidFill>
                  <a:srgbClr val="1B4F8F"/>
                </a:solidFill>
                <a:latin typeface="Aptos"/>
              </a:rPr>
              <a:t>200M+</a:t>
            </a:r>
          </a:p>
        </p:txBody>
      </p:sp>
      <p:sp>
        <p:nvSpPr>
          <p:cNvPr id="6" name="TextBox 5"/>
          <p:cNvSpPr txBox="1"/>
          <p:nvPr/>
        </p:nvSpPr>
        <p:spPr>
          <a:xfrm>
            <a:off x="731520" y="2788920"/>
            <a:ext cx="3017520" cy="430887"/>
          </a:xfrm>
          <a:prstGeom prst="rect">
            <a:avLst/>
          </a:prstGeom>
          <a:noFill/>
          <a:ln/>
        </p:spPr>
        <p:txBody>
          <a:bodyPr wrap="square" anchor="t">
            <a:spAutoFit/>
          </a:bodyPr>
          <a:lstStyle/>
          <a:p>
            <a:pPr algn="l"/>
            <a:r>
              <a:rPr lang="en-US" sz="1100" b="0" i="0">
                <a:solidFill>
                  <a:srgbClr val="55677E"/>
                </a:solidFill>
                <a:latin typeface="Aptos"/>
              </a:rPr>
              <a:t>protein structure predictions available through the AlphaFold database</a:t>
            </a:r>
          </a:p>
        </p:txBody>
      </p:sp>
      <p:sp>
        <p:nvSpPr>
          <p:cNvPr id="7" name="Rounded Rectangle 6"/>
          <p:cNvSpPr/>
          <p:nvPr/>
        </p:nvSpPr>
        <p:spPr>
          <a:xfrm>
            <a:off x="3931920" y="1965960"/>
            <a:ext cx="7406640" cy="201168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251960" y="2267712"/>
            <a:ext cx="6720840" cy="261610"/>
          </a:xfrm>
          <a:prstGeom prst="rect">
            <a:avLst/>
          </a:prstGeom>
          <a:noFill/>
          <a:ln/>
        </p:spPr>
        <p:txBody>
          <a:bodyPr wrap="square" anchor="t">
            <a:spAutoFit/>
          </a:bodyPr>
          <a:lstStyle/>
          <a:p>
            <a:pPr algn="l"/>
            <a:r>
              <a:rPr lang="en-ZA" sz="1100" b="1" i="0">
                <a:solidFill>
                  <a:srgbClr val="1B4F8F"/>
                </a:solidFill>
                <a:latin typeface="Aptos"/>
              </a:rPr>
              <a:t>THE STORY</a:t>
            </a:r>
          </a:p>
        </p:txBody>
      </p:sp>
      <p:sp>
        <p:nvSpPr>
          <p:cNvPr id="9" name="TextBox 8"/>
          <p:cNvSpPr txBox="1"/>
          <p:nvPr/>
        </p:nvSpPr>
        <p:spPr>
          <a:xfrm>
            <a:off x="4251960" y="2651760"/>
            <a:ext cx="6629400" cy="830997"/>
          </a:xfrm>
          <a:prstGeom prst="rect">
            <a:avLst/>
          </a:prstGeom>
          <a:noFill/>
          <a:ln/>
        </p:spPr>
        <p:txBody>
          <a:bodyPr wrap="square" anchor="t">
            <a:spAutoFit/>
          </a:bodyPr>
          <a:lstStyle/>
          <a:p>
            <a:pPr algn="l"/>
            <a:r>
              <a:rPr lang="en-US" sz="1600" b="0" i="0">
                <a:solidFill>
                  <a:srgbClr val="0B192A"/>
                </a:solidFill>
                <a:latin typeface="Aptos"/>
              </a:rPr>
              <a:t>A problem that once required extensive experimental work can now be approached with AI predictions at extraordinary scale — giving researchers a new starting point for biology and medicine.</a:t>
            </a:r>
          </a:p>
        </p:txBody>
      </p:sp>
      <p:sp>
        <p:nvSpPr>
          <p:cNvPr id="10" name="Rounded Rectangle 9"/>
          <p:cNvSpPr/>
          <p:nvPr/>
        </p:nvSpPr>
        <p:spPr>
          <a:xfrm>
            <a:off x="731520" y="4572000"/>
            <a:ext cx="10607040" cy="960120"/>
          </a:xfrm>
          <a:prstGeom prst="roundRect">
            <a:avLst/>
          </a:prstGeom>
          <a:solidFill>
            <a:srgbClr val="EAF1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05840" y="4828032"/>
            <a:ext cx="9966960" cy="323165"/>
          </a:xfrm>
          <a:prstGeom prst="rect">
            <a:avLst/>
          </a:prstGeom>
          <a:noFill/>
          <a:ln/>
        </p:spPr>
        <p:txBody>
          <a:bodyPr wrap="square" anchor="t">
            <a:spAutoFit/>
          </a:bodyPr>
          <a:lstStyle/>
          <a:p>
            <a:pPr algn="l"/>
            <a:r>
              <a:rPr lang="en-US" sz="1500" b="1" i="0">
                <a:solidFill>
                  <a:srgbClr val="0B192A"/>
                </a:solidFill>
                <a:latin typeface="Aptos"/>
              </a:rPr>
              <a:t>IMPACT LESSON  →  AI matters most when people turn capability into discovery, services and solutions.</a:t>
            </a:r>
          </a:p>
        </p:txBody>
      </p:sp>
      <p:sp>
        <p:nvSpPr>
          <p:cNvPr id="12" name="TextBox 11"/>
          <p:cNvSpPr txBox="1"/>
          <p:nvPr/>
        </p:nvSpPr>
        <p:spPr>
          <a:xfrm>
            <a:off x="658368" y="6473952"/>
            <a:ext cx="10332720" cy="207749"/>
          </a:xfrm>
          <a:prstGeom prst="rect">
            <a:avLst/>
          </a:prstGeom>
          <a:noFill/>
          <a:ln/>
        </p:spPr>
        <p:txBody>
          <a:bodyPr wrap="square" anchor="t">
            <a:spAutoFit/>
          </a:bodyPr>
          <a:lstStyle/>
          <a:p>
            <a:pPr algn="l"/>
            <a:r>
              <a:rPr lang="en-ZA" sz="750" b="0" i="0">
                <a:solidFill>
                  <a:srgbClr val="8494A8"/>
                </a:solidFill>
                <a:latin typeface="Aptos"/>
              </a:rPr>
              <a:t>(Google DeepMind, 2022)</a:t>
            </a:r>
          </a:p>
        </p:txBody>
      </p:sp>
      <p:sp>
        <p:nvSpPr>
          <p:cNvPr id="13" name="TextBox 12"/>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03</a:t>
            </a:r>
          </a:p>
        </p:txBody>
      </p:sp>
      <p:pic>
        <p:nvPicPr>
          <p:cNvPr id="16" name="Picture 15" descr="logo2.png"/>
          <p:cNvPicPr>
            <a:picLocks noChangeAspect="1"/>
          </p:cNvPicPr>
          <p:nvPr/>
        </p:nvPicPr>
        <p:blipFill>
          <a:blip r:embed="rId4"/>
          <a:stretch>
            <a:fillRect/>
          </a:stretch>
        </p:blipFill>
        <p:spPr>
          <a:xfrm>
            <a:off x="11046170" y="292608"/>
            <a:ext cx="758734" cy="777240"/>
          </a:xfrm>
          <a:prstGeom prst="rect">
            <a:avLst/>
          </a:prstGeom>
          <a:ln/>
        </p:spPr>
      </p:pic>
      <p:pic>
        <p:nvPicPr>
          <p:cNvPr id="17" name="Picture 16" descr="d629e08a6441486b.jpg"/>
          <p:cNvPicPr>
            <a:picLocks noChangeAspect="1"/>
          </p:cNvPicPr>
          <p:nvPr/>
        </p:nvPicPr>
        <p:blipFill>
          <a:blip r:embed="rId5"/>
          <a:stretch>
            <a:fillRect/>
          </a:stretch>
        </p:blipFill>
        <p:spPr>
          <a:xfrm>
            <a:off x="731520" y="3493008"/>
            <a:ext cx="3017520" cy="1005840"/>
          </a:xfrm>
          <a:prstGeom prst="rect">
            <a:avLst/>
          </a:prstGeom>
          <a:ln/>
        </p:spPr>
      </p:pic>
      <p:sp>
        <p:nvSpPr>
          <p:cNvPr id="18" name="TextBox 17"/>
          <p:cNvSpPr txBox="1"/>
          <p:nvPr/>
        </p:nvSpPr>
        <p:spPr>
          <a:xfrm>
            <a:off x="731520" y="4517136"/>
            <a:ext cx="1220206" cy="230832"/>
          </a:xfrm>
          <a:prstGeom prst="rect">
            <a:avLst/>
          </a:prstGeom>
          <a:noFill/>
          <a:ln/>
        </p:spPr>
        <p:txBody>
          <a:bodyPr wrap="none">
            <a:spAutoFit/>
          </a:bodyPr>
          <a:lstStyle/>
          <a:p>
            <a:r>
              <a:rPr lang="en-ZA" sz="900">
                <a:solidFill>
                  <a:srgbClr val="8494A8"/>
                </a:solidFill>
                <a:latin typeface="Aptos"/>
              </a:rPr>
              <a:t>Deep neural network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16" name="Picture 15" descr="85a093e5bdd240ef.jpg"/>
          <p:cNvPicPr>
            <a:picLocks noChangeAspect="1"/>
          </p:cNvPicPr>
          <p:nvPr/>
        </p:nvPicPr>
        <p:blipFill>
          <a:blip r:embed="rId3"/>
          <a:stretch>
            <a:fillRect/>
          </a:stretch>
        </p:blipFill>
        <p:spPr>
          <a:xfrm>
            <a:off x="0" y="0"/>
            <a:ext cx="12188952" cy="6858000"/>
          </a:xfrm>
          <a:prstGeom prst="rect">
            <a:avLst/>
          </a:prstGeom>
          <a:ln/>
        </p:spPr>
      </p:pic>
      <p:sp>
        <p:nvSpPr>
          <p:cNvPr id="17" name="Rectangle 16"/>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03 • AFRICA</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US" sz="2800" b="1" i="0">
                <a:solidFill>
                  <a:srgbClr val="0B192A"/>
                </a:solidFill>
                <a:latin typeface="Aptos"/>
              </a:rPr>
              <a:t>Africa is already building — not only consuming</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The strongest stories begin with a real problem, then combine technology with local systems.</a:t>
            </a:r>
          </a:p>
        </p:txBody>
      </p:sp>
      <p:sp>
        <p:nvSpPr>
          <p:cNvPr id="5" name="Rounded Rectangle 4"/>
          <p:cNvSpPr/>
          <p:nvPr/>
        </p:nvSpPr>
        <p:spPr>
          <a:xfrm>
            <a:off x="731520" y="1874519"/>
            <a:ext cx="5074920" cy="237744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31520" y="1874519"/>
            <a:ext cx="64008" cy="2377440"/>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0120" y="2103120"/>
            <a:ext cx="4663440" cy="307777"/>
          </a:xfrm>
          <a:prstGeom prst="rect">
            <a:avLst/>
          </a:prstGeom>
          <a:noFill/>
          <a:ln/>
        </p:spPr>
        <p:txBody>
          <a:bodyPr wrap="square" anchor="t">
            <a:spAutoFit/>
          </a:bodyPr>
          <a:lstStyle/>
          <a:p>
            <a:pPr algn="l"/>
            <a:r>
              <a:rPr lang="en-ZA" sz="1400" b="1" i="0">
                <a:solidFill>
                  <a:srgbClr val="0B192A"/>
                </a:solidFill>
                <a:latin typeface="Aptos"/>
              </a:rPr>
              <a:t>RWANDA • DRONES + HEALTH</a:t>
            </a:r>
          </a:p>
        </p:txBody>
      </p:sp>
      <p:sp>
        <p:nvSpPr>
          <p:cNvPr id="8" name="TextBox 7"/>
          <p:cNvSpPr txBox="1"/>
          <p:nvPr/>
        </p:nvSpPr>
        <p:spPr>
          <a:xfrm>
            <a:off x="960120" y="2587752"/>
            <a:ext cx="4663440" cy="600164"/>
          </a:xfrm>
          <a:prstGeom prst="rect">
            <a:avLst/>
          </a:prstGeom>
          <a:noFill/>
          <a:ln/>
        </p:spPr>
        <p:txBody>
          <a:bodyPr wrap="square" anchor="t">
            <a:spAutoFit/>
          </a:bodyPr>
          <a:lstStyle/>
          <a:p>
            <a:pPr algn="l"/>
            <a:r>
              <a:rPr lang="en-US" sz="1100" b="0" i="0">
                <a:solidFill>
                  <a:srgbClr val="55677E"/>
                </a:solidFill>
                <a:latin typeface="Aptos"/>
              </a:rPr>
              <a:t>Rwanda introduced drone delivery of blood products to remote health facilities. A Lancet Global Health study examined 20 facilities and found drone delivery improved delivery time and reduced wastage.</a:t>
            </a:r>
          </a:p>
        </p:txBody>
      </p:sp>
      <p:sp>
        <p:nvSpPr>
          <p:cNvPr id="9" name="Rounded Rectangle 8"/>
          <p:cNvSpPr/>
          <p:nvPr/>
        </p:nvSpPr>
        <p:spPr>
          <a:xfrm>
            <a:off x="6126480" y="1874519"/>
            <a:ext cx="5074920" cy="237744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6126480" y="1874519"/>
            <a:ext cx="64008" cy="2377440"/>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355080" y="2103120"/>
            <a:ext cx="4663440" cy="307777"/>
          </a:xfrm>
          <a:prstGeom prst="rect">
            <a:avLst/>
          </a:prstGeom>
          <a:noFill/>
          <a:ln/>
        </p:spPr>
        <p:txBody>
          <a:bodyPr wrap="square" anchor="t">
            <a:spAutoFit/>
          </a:bodyPr>
          <a:lstStyle/>
          <a:p>
            <a:pPr algn="l"/>
            <a:r>
              <a:rPr lang="en-ZA" sz="1400" b="1" i="0">
                <a:solidFill>
                  <a:srgbClr val="0B192A"/>
                </a:solidFill>
                <a:latin typeface="Aptos"/>
              </a:rPr>
              <a:t>CONTINENT • AI + PRODUCTIVITY</a:t>
            </a:r>
          </a:p>
        </p:txBody>
      </p:sp>
      <p:sp>
        <p:nvSpPr>
          <p:cNvPr id="12" name="TextBox 11"/>
          <p:cNvSpPr txBox="1"/>
          <p:nvPr/>
        </p:nvSpPr>
        <p:spPr>
          <a:xfrm>
            <a:off x="6355080" y="2587752"/>
            <a:ext cx="4663440" cy="600164"/>
          </a:xfrm>
          <a:prstGeom prst="rect">
            <a:avLst/>
          </a:prstGeom>
          <a:noFill/>
          <a:ln/>
        </p:spPr>
        <p:txBody>
          <a:bodyPr wrap="square" anchor="t">
            <a:spAutoFit/>
          </a:bodyPr>
          <a:lstStyle/>
          <a:p>
            <a:pPr algn="l"/>
            <a:r>
              <a:rPr lang="en-US" sz="1100" b="0" i="0">
                <a:solidFill>
                  <a:srgbClr val="55677E"/>
                </a:solidFill>
                <a:latin typeface="Aptos"/>
              </a:rPr>
              <a:t>The African Development Bank estimates that inclusive AI deployment could generate up to US$1 trillion in additional African GDP by 2035 — if capability, infrastructure and inclusion grow with it.</a:t>
            </a:r>
          </a:p>
        </p:txBody>
      </p:sp>
      <p:sp>
        <p:nvSpPr>
          <p:cNvPr id="13" name="TextBox 12"/>
          <p:cNvSpPr txBox="1"/>
          <p:nvPr/>
        </p:nvSpPr>
        <p:spPr>
          <a:xfrm>
            <a:off x="731520" y="4892040"/>
            <a:ext cx="10424160" cy="646331"/>
          </a:xfrm>
          <a:prstGeom prst="rect">
            <a:avLst/>
          </a:prstGeom>
          <a:noFill/>
          <a:ln/>
        </p:spPr>
        <p:txBody>
          <a:bodyPr wrap="square" anchor="t">
            <a:spAutoFit/>
          </a:bodyPr>
          <a:lstStyle/>
          <a:p>
            <a:pPr algn="l"/>
            <a:r>
              <a:rPr lang="en-US" sz="1800" b="1" i="0">
                <a:solidFill>
                  <a:srgbClr val="0B192A"/>
                </a:solidFill>
                <a:latin typeface="Aptos"/>
              </a:rPr>
              <a:t>Africa’s opportunity is not one technology. It is the ability to connect skills + infrastructure + local problems + communities.</a:t>
            </a:r>
          </a:p>
        </p:txBody>
      </p:sp>
      <p:sp>
        <p:nvSpPr>
          <p:cNvPr id="14" name="TextBox 13"/>
          <p:cNvSpPr txBox="1"/>
          <p:nvPr/>
        </p:nvSpPr>
        <p:spPr>
          <a:xfrm>
            <a:off x="658368" y="6473952"/>
            <a:ext cx="10332720" cy="207749"/>
          </a:xfrm>
          <a:prstGeom prst="rect">
            <a:avLst/>
          </a:prstGeom>
          <a:noFill/>
          <a:ln/>
        </p:spPr>
        <p:txBody>
          <a:bodyPr wrap="square" anchor="t">
            <a:spAutoFit/>
          </a:bodyPr>
          <a:lstStyle/>
          <a:p>
            <a:pPr algn="l"/>
            <a:r>
              <a:rPr lang="en-US" sz="750" b="0" i="0">
                <a:solidFill>
                  <a:srgbClr val="8494A8"/>
                </a:solidFill>
                <a:latin typeface="Aptos"/>
              </a:rPr>
              <a:t>(Nisingizwe et al., 2022; African Development Bank, 2025)</a:t>
            </a:r>
          </a:p>
        </p:txBody>
      </p:sp>
      <p:sp>
        <p:nvSpPr>
          <p:cNvPr id="15" name="TextBox 14"/>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04</a:t>
            </a:r>
          </a:p>
        </p:txBody>
      </p:sp>
      <p:pic>
        <p:nvPicPr>
          <p:cNvPr id="18" name="Picture 17" descr="logo2.png"/>
          <p:cNvPicPr>
            <a:picLocks noChangeAspect="1"/>
          </p:cNvPicPr>
          <p:nvPr/>
        </p:nvPicPr>
        <p:blipFill>
          <a:blip r:embed="rId4"/>
          <a:stretch>
            <a:fillRect/>
          </a:stretch>
        </p:blipFill>
        <p:spPr>
          <a:xfrm>
            <a:off x="11046170" y="292608"/>
            <a:ext cx="758734" cy="777240"/>
          </a:xfrm>
          <a:prstGeom prst="rect">
            <a:avLst/>
          </a:prstGeo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24" name="Picture 23" descr="85a093e5bdd240ef.jpg"/>
          <p:cNvPicPr>
            <a:picLocks noChangeAspect="1"/>
          </p:cNvPicPr>
          <p:nvPr/>
        </p:nvPicPr>
        <p:blipFill>
          <a:blip r:embed="rId3"/>
          <a:stretch>
            <a:fillRect/>
          </a:stretch>
        </p:blipFill>
        <p:spPr>
          <a:xfrm>
            <a:off x="0" y="0"/>
            <a:ext cx="12188952" cy="6858000"/>
          </a:xfrm>
          <a:prstGeom prst="rect">
            <a:avLst/>
          </a:prstGeom>
          <a:ln/>
        </p:spPr>
      </p:pic>
      <p:sp>
        <p:nvSpPr>
          <p:cNvPr id="25" name="Rectangle 24"/>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04 • SADC</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US" sz="2800" b="1" i="0">
                <a:solidFill>
                  <a:srgbClr val="0B192A"/>
                </a:solidFill>
                <a:latin typeface="Aptos"/>
              </a:rPr>
              <a:t>Southern Africa is building institutional AI capability</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The region offers examples of what happens when research, skills and sector challenges are connected.</a:t>
            </a:r>
          </a:p>
        </p:txBody>
      </p:sp>
      <p:sp>
        <p:nvSpPr>
          <p:cNvPr id="5" name="Rounded Rectangle 4"/>
          <p:cNvSpPr/>
          <p:nvPr/>
        </p:nvSpPr>
        <p:spPr>
          <a:xfrm>
            <a:off x="731520" y="1920240"/>
            <a:ext cx="3200400" cy="324612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 y="2194560"/>
            <a:ext cx="2651760" cy="292388"/>
          </a:xfrm>
          <a:prstGeom prst="rect">
            <a:avLst/>
          </a:prstGeom>
          <a:noFill/>
          <a:ln/>
        </p:spPr>
        <p:txBody>
          <a:bodyPr wrap="square" anchor="t">
            <a:spAutoFit/>
          </a:bodyPr>
          <a:lstStyle/>
          <a:p>
            <a:pPr algn="l"/>
            <a:r>
              <a:rPr lang="en-ZA" sz="1300" b="1" i="0">
                <a:solidFill>
                  <a:srgbClr val="1B4F8F"/>
                </a:solidFill>
                <a:latin typeface="Aptos"/>
              </a:rPr>
              <a:t>SOUTH AFRICA</a:t>
            </a:r>
          </a:p>
        </p:txBody>
      </p:sp>
      <p:sp>
        <p:nvSpPr>
          <p:cNvPr id="7" name="TextBox 6"/>
          <p:cNvSpPr txBox="1"/>
          <p:nvPr/>
        </p:nvSpPr>
        <p:spPr>
          <a:xfrm>
            <a:off x="1005840" y="2651760"/>
            <a:ext cx="2651760" cy="646331"/>
          </a:xfrm>
          <a:prstGeom prst="rect">
            <a:avLst/>
          </a:prstGeom>
          <a:noFill/>
          <a:ln/>
        </p:spPr>
        <p:txBody>
          <a:bodyPr wrap="square" anchor="t">
            <a:spAutoFit/>
          </a:bodyPr>
          <a:lstStyle/>
          <a:p>
            <a:pPr algn="l"/>
            <a:r>
              <a:rPr lang="en-US" sz="1800" b="1" i="0">
                <a:solidFill>
                  <a:srgbClr val="0B192A"/>
                </a:solidFill>
                <a:latin typeface="Aptos"/>
              </a:rPr>
              <a:t>Artificial Intelligence Institute of South Africa</a:t>
            </a:r>
          </a:p>
        </p:txBody>
      </p:sp>
      <p:sp>
        <p:nvSpPr>
          <p:cNvPr id="8" name="TextBox 7"/>
          <p:cNvSpPr txBox="1"/>
          <p:nvPr/>
        </p:nvSpPr>
        <p:spPr>
          <a:xfrm>
            <a:off x="1005840" y="3520440"/>
            <a:ext cx="2560320" cy="769441"/>
          </a:xfrm>
          <a:prstGeom prst="rect">
            <a:avLst/>
          </a:prstGeom>
          <a:noFill/>
          <a:ln/>
        </p:spPr>
        <p:txBody>
          <a:bodyPr wrap="square" anchor="t">
            <a:spAutoFit/>
          </a:bodyPr>
          <a:lstStyle/>
          <a:p>
            <a:pPr algn="l"/>
            <a:r>
              <a:rPr lang="en-US" sz="1100" b="0" i="0" dirty="0">
                <a:solidFill>
                  <a:srgbClr val="55677E"/>
                </a:solidFill>
                <a:latin typeface="Aptos"/>
              </a:rPr>
              <a:t>AI hubs have been linked to sectors including automotive, health, mobility, manufacturing, mining and criminal justice.</a:t>
            </a:r>
          </a:p>
        </p:txBody>
      </p:sp>
      <p:sp>
        <p:nvSpPr>
          <p:cNvPr id="9" name="TextBox 8"/>
          <p:cNvSpPr txBox="1"/>
          <p:nvPr/>
        </p:nvSpPr>
        <p:spPr>
          <a:xfrm>
            <a:off x="4343400" y="2057400"/>
            <a:ext cx="3200400" cy="261610"/>
          </a:xfrm>
          <a:prstGeom prst="rect">
            <a:avLst/>
          </a:prstGeom>
          <a:noFill/>
          <a:ln/>
        </p:spPr>
        <p:txBody>
          <a:bodyPr wrap="square" anchor="t">
            <a:spAutoFit/>
          </a:bodyPr>
          <a:lstStyle/>
          <a:p>
            <a:pPr algn="ctr"/>
            <a:r>
              <a:rPr lang="en-ZA" sz="1100" b="1" i="0">
                <a:solidFill>
                  <a:srgbClr val="1B4F8F"/>
                </a:solidFill>
                <a:latin typeface="Aptos"/>
              </a:rPr>
              <a:t>CAPABILITY MODEL</a:t>
            </a:r>
          </a:p>
        </p:txBody>
      </p:sp>
      <p:sp>
        <p:nvSpPr>
          <p:cNvPr id="10" name="Rounded Rectangle 9"/>
          <p:cNvSpPr/>
          <p:nvPr/>
        </p:nvSpPr>
        <p:spPr>
          <a:xfrm>
            <a:off x="4709160" y="2651760"/>
            <a:ext cx="246888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09160" y="2679191"/>
            <a:ext cx="2468880" cy="246221"/>
          </a:xfrm>
          <a:prstGeom prst="rect">
            <a:avLst/>
          </a:prstGeom>
          <a:noFill/>
          <a:ln/>
        </p:spPr>
        <p:txBody>
          <a:bodyPr wrap="square" anchor="t">
            <a:spAutoFit/>
          </a:bodyPr>
          <a:lstStyle/>
          <a:p>
            <a:pPr algn="ctr"/>
            <a:r>
              <a:rPr lang="en-ZA" sz="1000" b="1" i="0" dirty="0">
                <a:solidFill>
                  <a:srgbClr val="FFFFFF"/>
                </a:solidFill>
                <a:latin typeface="Aptos"/>
              </a:rPr>
              <a:t>RESEARCH</a:t>
            </a:r>
          </a:p>
        </p:txBody>
      </p:sp>
      <p:sp>
        <p:nvSpPr>
          <p:cNvPr id="12" name="TextBox 11"/>
          <p:cNvSpPr txBox="1"/>
          <p:nvPr/>
        </p:nvSpPr>
        <p:spPr>
          <a:xfrm>
            <a:off x="7406640" y="2706624"/>
            <a:ext cx="1828800" cy="246221"/>
          </a:xfrm>
          <a:prstGeom prst="rect">
            <a:avLst/>
          </a:prstGeom>
          <a:noFill/>
          <a:ln/>
        </p:spPr>
        <p:txBody>
          <a:bodyPr wrap="square" anchor="t">
            <a:spAutoFit/>
          </a:bodyPr>
          <a:lstStyle/>
          <a:p>
            <a:pPr algn="l"/>
            <a:r>
              <a:rPr lang="en-ZA" sz="1000" b="0" i="0">
                <a:solidFill>
                  <a:srgbClr val="55677E"/>
                </a:solidFill>
                <a:latin typeface="Aptos"/>
              </a:rPr>
              <a:t>universities</a:t>
            </a:r>
          </a:p>
        </p:txBody>
      </p:sp>
      <p:sp>
        <p:nvSpPr>
          <p:cNvPr id="13" name="Rounded Rectangle 12"/>
          <p:cNvSpPr/>
          <p:nvPr/>
        </p:nvSpPr>
        <p:spPr>
          <a:xfrm>
            <a:off x="4709160" y="3474720"/>
            <a:ext cx="246888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09160" y="3502151"/>
            <a:ext cx="2468880" cy="246221"/>
          </a:xfrm>
          <a:prstGeom prst="rect">
            <a:avLst/>
          </a:prstGeom>
          <a:noFill/>
          <a:ln/>
        </p:spPr>
        <p:txBody>
          <a:bodyPr wrap="square" anchor="t">
            <a:spAutoFit/>
          </a:bodyPr>
          <a:lstStyle/>
          <a:p>
            <a:pPr algn="ctr"/>
            <a:r>
              <a:rPr lang="en-ZA" sz="1000" b="1" i="0">
                <a:solidFill>
                  <a:srgbClr val="FFFFFF"/>
                </a:solidFill>
                <a:latin typeface="Aptos"/>
              </a:rPr>
              <a:t>SKILLS</a:t>
            </a:r>
          </a:p>
        </p:txBody>
      </p:sp>
      <p:sp>
        <p:nvSpPr>
          <p:cNvPr id="15" name="TextBox 14"/>
          <p:cNvSpPr txBox="1"/>
          <p:nvPr/>
        </p:nvSpPr>
        <p:spPr>
          <a:xfrm>
            <a:off x="7406640" y="3529584"/>
            <a:ext cx="1828800" cy="246221"/>
          </a:xfrm>
          <a:prstGeom prst="rect">
            <a:avLst/>
          </a:prstGeom>
          <a:noFill/>
          <a:ln/>
        </p:spPr>
        <p:txBody>
          <a:bodyPr wrap="square" anchor="t">
            <a:spAutoFit/>
          </a:bodyPr>
          <a:lstStyle/>
          <a:p>
            <a:pPr algn="l"/>
            <a:r>
              <a:rPr lang="en-ZA" sz="1000" b="0" i="0">
                <a:solidFill>
                  <a:srgbClr val="55677E"/>
                </a:solidFill>
                <a:latin typeface="Aptos"/>
              </a:rPr>
              <a:t>people</a:t>
            </a:r>
          </a:p>
        </p:txBody>
      </p:sp>
      <p:sp>
        <p:nvSpPr>
          <p:cNvPr id="16" name="Rounded Rectangle 15"/>
          <p:cNvSpPr/>
          <p:nvPr/>
        </p:nvSpPr>
        <p:spPr>
          <a:xfrm>
            <a:off x="4709160" y="4297680"/>
            <a:ext cx="246888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709160" y="4325112"/>
            <a:ext cx="2468880" cy="246221"/>
          </a:xfrm>
          <a:prstGeom prst="rect">
            <a:avLst/>
          </a:prstGeom>
          <a:noFill/>
          <a:ln/>
        </p:spPr>
        <p:txBody>
          <a:bodyPr wrap="square" anchor="t">
            <a:spAutoFit/>
          </a:bodyPr>
          <a:lstStyle/>
          <a:p>
            <a:pPr algn="ctr"/>
            <a:r>
              <a:rPr lang="en-ZA" sz="1000" b="1" i="0">
                <a:solidFill>
                  <a:srgbClr val="FFFFFF"/>
                </a:solidFill>
                <a:latin typeface="Aptos"/>
              </a:rPr>
              <a:t>SECTORS</a:t>
            </a:r>
          </a:p>
        </p:txBody>
      </p:sp>
      <p:sp>
        <p:nvSpPr>
          <p:cNvPr id="18" name="TextBox 17"/>
          <p:cNvSpPr txBox="1"/>
          <p:nvPr/>
        </p:nvSpPr>
        <p:spPr>
          <a:xfrm>
            <a:off x="7406640" y="4352544"/>
            <a:ext cx="1828800" cy="246221"/>
          </a:xfrm>
          <a:prstGeom prst="rect">
            <a:avLst/>
          </a:prstGeom>
          <a:noFill/>
          <a:ln/>
        </p:spPr>
        <p:txBody>
          <a:bodyPr wrap="square" anchor="t">
            <a:spAutoFit/>
          </a:bodyPr>
          <a:lstStyle/>
          <a:p>
            <a:pPr algn="l"/>
            <a:r>
              <a:rPr lang="en-ZA" sz="1000" b="0" i="0">
                <a:solidFill>
                  <a:srgbClr val="55677E"/>
                </a:solidFill>
                <a:latin typeface="Aptos"/>
              </a:rPr>
              <a:t>real problems</a:t>
            </a:r>
          </a:p>
        </p:txBody>
      </p:sp>
      <p:sp>
        <p:nvSpPr>
          <p:cNvPr id="19" name="Rounded Rectangle 18"/>
          <p:cNvSpPr/>
          <p:nvPr/>
        </p:nvSpPr>
        <p:spPr>
          <a:xfrm>
            <a:off x="8732520" y="1920240"/>
            <a:ext cx="2468880" cy="3246120"/>
          </a:xfrm>
          <a:prstGeom prst="roundRect">
            <a:avLst/>
          </a:prstGeom>
          <a:solidFill>
            <a:srgbClr val="EAF1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006840" y="2240280"/>
            <a:ext cx="1920240" cy="261610"/>
          </a:xfrm>
          <a:prstGeom prst="rect">
            <a:avLst/>
          </a:prstGeom>
          <a:noFill/>
          <a:ln/>
        </p:spPr>
        <p:txBody>
          <a:bodyPr wrap="square" anchor="t">
            <a:spAutoFit/>
          </a:bodyPr>
          <a:lstStyle/>
          <a:p>
            <a:pPr algn="l"/>
            <a:r>
              <a:rPr lang="en-ZA" sz="1100" b="1" i="0">
                <a:solidFill>
                  <a:srgbClr val="1B4F8F"/>
                </a:solidFill>
                <a:latin typeface="Aptos"/>
              </a:rPr>
              <a:t>THE LESSON</a:t>
            </a:r>
          </a:p>
        </p:txBody>
      </p:sp>
      <p:sp>
        <p:nvSpPr>
          <p:cNvPr id="21" name="TextBox 20"/>
          <p:cNvSpPr txBox="1"/>
          <p:nvPr/>
        </p:nvSpPr>
        <p:spPr>
          <a:xfrm>
            <a:off x="9006840" y="2743200"/>
            <a:ext cx="1874519" cy="1708160"/>
          </a:xfrm>
          <a:prstGeom prst="rect">
            <a:avLst/>
          </a:prstGeom>
          <a:noFill/>
          <a:ln/>
        </p:spPr>
        <p:txBody>
          <a:bodyPr wrap="square" anchor="t">
            <a:spAutoFit/>
          </a:bodyPr>
          <a:lstStyle/>
          <a:p>
            <a:pPr algn="l"/>
            <a:r>
              <a:rPr lang="en-US" sz="1500" b="1" i="0">
                <a:solidFill>
                  <a:srgbClr val="0B192A"/>
                </a:solidFill>
                <a:latin typeface="Aptos"/>
              </a:rPr>
              <a:t>Regional capability grows when communities and institutions organise around practical areas of focus.</a:t>
            </a:r>
          </a:p>
        </p:txBody>
      </p:sp>
      <p:sp>
        <p:nvSpPr>
          <p:cNvPr id="22" name="TextBox 21"/>
          <p:cNvSpPr txBox="1"/>
          <p:nvPr/>
        </p:nvSpPr>
        <p:spPr>
          <a:xfrm>
            <a:off x="658368" y="6473952"/>
            <a:ext cx="10332720" cy="207749"/>
          </a:xfrm>
          <a:prstGeom prst="rect">
            <a:avLst/>
          </a:prstGeom>
          <a:noFill/>
          <a:ln/>
        </p:spPr>
        <p:txBody>
          <a:bodyPr wrap="square" anchor="t">
            <a:spAutoFit/>
          </a:bodyPr>
          <a:lstStyle/>
          <a:p>
            <a:pPr algn="l"/>
            <a:r>
              <a:rPr lang="en-US" sz="750" b="0" i="0">
                <a:solidFill>
                  <a:srgbClr val="8494A8"/>
                </a:solidFill>
                <a:latin typeface="Aptos"/>
              </a:rPr>
              <a:t>(Department of Communications and Digital Technologies, South Africa, 2023; 2024)</a:t>
            </a:r>
          </a:p>
        </p:txBody>
      </p:sp>
      <p:sp>
        <p:nvSpPr>
          <p:cNvPr id="23" name="TextBox 22"/>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05</a:t>
            </a:r>
          </a:p>
        </p:txBody>
      </p:sp>
      <p:pic>
        <p:nvPicPr>
          <p:cNvPr id="26" name="Picture 25" descr="logo2.png"/>
          <p:cNvPicPr>
            <a:picLocks noChangeAspect="1"/>
          </p:cNvPicPr>
          <p:nvPr/>
        </p:nvPicPr>
        <p:blipFill>
          <a:blip r:embed="rId4"/>
          <a:stretch>
            <a:fillRect/>
          </a:stretch>
        </p:blipFill>
        <p:spPr>
          <a:xfrm>
            <a:off x="11046170" y="292608"/>
            <a:ext cx="758734" cy="777240"/>
          </a:xfrm>
          <a:prstGeom prst="rect">
            <a:avLst/>
          </a:prstGeo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13" name="Picture 12" descr="85a093e5bdd240ef.jpg"/>
          <p:cNvPicPr>
            <a:picLocks noChangeAspect="1"/>
          </p:cNvPicPr>
          <p:nvPr/>
        </p:nvPicPr>
        <p:blipFill>
          <a:blip r:embed="rId3"/>
          <a:stretch>
            <a:fillRect/>
          </a:stretch>
        </p:blipFill>
        <p:spPr>
          <a:xfrm>
            <a:off x="0" y="0"/>
            <a:ext cx="12188952" cy="6858000"/>
          </a:xfrm>
          <a:prstGeom prst="rect">
            <a:avLst/>
          </a:prstGeom>
          <a:ln/>
        </p:spPr>
      </p:pic>
      <p:sp>
        <p:nvSpPr>
          <p:cNvPr id="14" name="Rectangle 13"/>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05 • LANGUAGE</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US" sz="2800" b="1" i="0">
                <a:solidFill>
                  <a:srgbClr val="0B192A"/>
                </a:solidFill>
                <a:latin typeface="Aptos"/>
              </a:rPr>
              <a:t>A community can change what technology understands</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Masakhane showed how participatory research can expand African language technology.</a:t>
            </a:r>
          </a:p>
        </p:txBody>
      </p:sp>
      <p:sp>
        <p:nvSpPr>
          <p:cNvPr id="5" name="TextBox 4"/>
          <p:cNvSpPr txBox="1"/>
          <p:nvPr/>
        </p:nvSpPr>
        <p:spPr>
          <a:xfrm>
            <a:off x="731520" y="1965960"/>
            <a:ext cx="2743200" cy="677108"/>
          </a:xfrm>
          <a:prstGeom prst="rect">
            <a:avLst/>
          </a:prstGeom>
          <a:noFill/>
          <a:ln/>
        </p:spPr>
        <p:txBody>
          <a:bodyPr wrap="square" anchor="t">
            <a:spAutoFit/>
          </a:bodyPr>
          <a:lstStyle/>
          <a:p>
            <a:pPr algn="l"/>
            <a:r>
              <a:rPr lang="en-ZA" sz="3800" b="1" i="0">
                <a:solidFill>
                  <a:srgbClr val="1B4F8F"/>
                </a:solidFill>
                <a:latin typeface="Aptos"/>
              </a:rPr>
              <a:t>30+</a:t>
            </a:r>
          </a:p>
        </p:txBody>
      </p:sp>
      <p:sp>
        <p:nvSpPr>
          <p:cNvPr id="6" name="TextBox 5"/>
          <p:cNvSpPr txBox="1"/>
          <p:nvPr/>
        </p:nvSpPr>
        <p:spPr>
          <a:xfrm>
            <a:off x="731520" y="2743200"/>
            <a:ext cx="3017520" cy="430887"/>
          </a:xfrm>
          <a:prstGeom prst="rect">
            <a:avLst/>
          </a:prstGeom>
          <a:noFill/>
          <a:ln/>
        </p:spPr>
        <p:txBody>
          <a:bodyPr wrap="square" anchor="t">
            <a:spAutoFit/>
          </a:bodyPr>
          <a:lstStyle/>
          <a:p>
            <a:pPr algn="l"/>
            <a:r>
              <a:rPr lang="en-US" sz="1100" b="0" i="0">
                <a:solidFill>
                  <a:srgbClr val="55677E"/>
                </a:solidFill>
                <a:latin typeface="Aptos"/>
              </a:rPr>
              <a:t>African languages represented in machine-translation benchmarks</a:t>
            </a:r>
          </a:p>
        </p:txBody>
      </p:sp>
      <p:sp>
        <p:nvSpPr>
          <p:cNvPr id="7" name="Rounded Rectangle 6"/>
          <p:cNvSpPr/>
          <p:nvPr/>
        </p:nvSpPr>
        <p:spPr>
          <a:xfrm>
            <a:off x="3886200" y="1920240"/>
            <a:ext cx="7360920" cy="205740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206240" y="2212848"/>
            <a:ext cx="6766560" cy="261610"/>
          </a:xfrm>
          <a:prstGeom prst="rect">
            <a:avLst/>
          </a:prstGeom>
          <a:noFill/>
          <a:ln/>
        </p:spPr>
        <p:txBody>
          <a:bodyPr wrap="square" anchor="t">
            <a:spAutoFit/>
          </a:bodyPr>
          <a:lstStyle/>
          <a:p>
            <a:pPr algn="l"/>
            <a:r>
              <a:rPr lang="en-US" sz="1100" b="1" i="0">
                <a:solidFill>
                  <a:srgbClr val="1B4F8F"/>
                </a:solidFill>
                <a:latin typeface="Aptos"/>
              </a:rPr>
              <a:t>WHY THIS STORY MATTERS FOR ESWATINI</a:t>
            </a:r>
          </a:p>
        </p:txBody>
      </p:sp>
      <p:sp>
        <p:nvSpPr>
          <p:cNvPr id="9" name="TextBox 8"/>
          <p:cNvSpPr txBox="1"/>
          <p:nvPr/>
        </p:nvSpPr>
        <p:spPr>
          <a:xfrm>
            <a:off x="4206240" y="2633472"/>
            <a:ext cx="6629400" cy="784830"/>
          </a:xfrm>
          <a:prstGeom prst="rect">
            <a:avLst/>
          </a:prstGeom>
          <a:noFill/>
          <a:ln/>
        </p:spPr>
        <p:txBody>
          <a:bodyPr wrap="square" anchor="t">
            <a:spAutoFit/>
          </a:bodyPr>
          <a:lstStyle/>
          <a:p>
            <a:pPr algn="l"/>
            <a:r>
              <a:rPr lang="en-US" sz="1500" b="0" i="0">
                <a:solidFill>
                  <a:srgbClr val="0B192A"/>
                </a:solidFill>
                <a:latin typeface="Aptos"/>
              </a:rPr>
              <a:t>The Masakhane model did not wait for one institution to solve African NLP. Researchers and contributors organised as a community — creating datasets, benchmarks, models and scientific participation.</a:t>
            </a:r>
          </a:p>
        </p:txBody>
      </p:sp>
      <p:sp>
        <p:nvSpPr>
          <p:cNvPr id="10" name="TextBox 9"/>
          <p:cNvSpPr txBox="1"/>
          <p:nvPr/>
        </p:nvSpPr>
        <p:spPr>
          <a:xfrm>
            <a:off x="731520" y="4572000"/>
            <a:ext cx="10515600" cy="707886"/>
          </a:xfrm>
          <a:prstGeom prst="rect">
            <a:avLst/>
          </a:prstGeom>
          <a:noFill/>
          <a:ln/>
        </p:spPr>
        <p:txBody>
          <a:bodyPr wrap="square" anchor="t">
            <a:spAutoFit/>
          </a:bodyPr>
          <a:lstStyle/>
          <a:p>
            <a:pPr algn="l"/>
            <a:r>
              <a:rPr lang="en-US" sz="2000" b="1" i="0">
                <a:solidFill>
                  <a:srgbClr val="0B192A"/>
                </a:solidFill>
                <a:latin typeface="Aptos"/>
              </a:rPr>
              <a:t>Community is not the audience around innovation. Community can be the engine that produces it.</a:t>
            </a:r>
          </a:p>
        </p:txBody>
      </p:sp>
      <p:sp>
        <p:nvSpPr>
          <p:cNvPr id="11" name="TextBox 10"/>
          <p:cNvSpPr txBox="1"/>
          <p:nvPr/>
        </p:nvSpPr>
        <p:spPr>
          <a:xfrm>
            <a:off x="658368" y="6473952"/>
            <a:ext cx="10332720" cy="207749"/>
          </a:xfrm>
          <a:prstGeom prst="rect">
            <a:avLst/>
          </a:prstGeom>
          <a:noFill/>
          <a:ln/>
        </p:spPr>
        <p:txBody>
          <a:bodyPr wrap="square" anchor="t">
            <a:spAutoFit/>
          </a:bodyPr>
          <a:lstStyle/>
          <a:p>
            <a:pPr algn="l"/>
            <a:r>
              <a:rPr lang="en-ZA" sz="750" b="0" i="0">
                <a:solidFill>
                  <a:srgbClr val="8494A8"/>
                </a:solidFill>
                <a:latin typeface="Aptos"/>
              </a:rPr>
              <a:t>(Nekoto et al., 2020)</a:t>
            </a:r>
          </a:p>
        </p:txBody>
      </p:sp>
      <p:sp>
        <p:nvSpPr>
          <p:cNvPr id="12" name="TextBox 11"/>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06</a:t>
            </a:r>
          </a:p>
        </p:txBody>
      </p:sp>
      <p:pic>
        <p:nvPicPr>
          <p:cNvPr id="15" name="Picture 14" descr="logo2.png"/>
          <p:cNvPicPr>
            <a:picLocks noChangeAspect="1"/>
          </p:cNvPicPr>
          <p:nvPr/>
        </p:nvPicPr>
        <p:blipFill>
          <a:blip r:embed="rId4"/>
          <a:stretch>
            <a:fillRect/>
          </a:stretch>
        </p:blipFill>
        <p:spPr>
          <a:xfrm>
            <a:off x="11046170" y="292608"/>
            <a:ext cx="758734" cy="777240"/>
          </a:xfrm>
          <a:prstGeom prst="rect">
            <a:avLst/>
          </a:prstGeo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26" name="Picture 25" descr="85a093e5bdd240ef.jpg"/>
          <p:cNvPicPr>
            <a:picLocks noChangeAspect="1"/>
          </p:cNvPicPr>
          <p:nvPr/>
        </p:nvPicPr>
        <p:blipFill>
          <a:blip r:embed="rId3"/>
          <a:stretch>
            <a:fillRect/>
          </a:stretch>
        </p:blipFill>
        <p:spPr>
          <a:xfrm>
            <a:off x="0" y="0"/>
            <a:ext cx="12188952" cy="6858000"/>
          </a:xfrm>
          <a:prstGeom prst="rect">
            <a:avLst/>
          </a:prstGeom>
          <a:ln/>
        </p:spPr>
      </p:pic>
      <p:sp>
        <p:nvSpPr>
          <p:cNvPr id="27" name="Rectangle 26"/>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06 • ESWATINI</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US" sz="2800" b="1" i="0">
                <a:solidFill>
                  <a:srgbClr val="0B192A"/>
                </a:solidFill>
                <a:latin typeface="Aptos"/>
              </a:rPr>
              <a:t>So where do we choose to stand?</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dirty="0">
                <a:solidFill>
                  <a:srgbClr val="55677E"/>
                </a:solidFill>
                <a:latin typeface="Aptos"/>
              </a:rPr>
              <a:t>Eswatini does not need to solve every AI problem. These six assets are where our context gives us something no one else can build for us.</a:t>
            </a:r>
          </a:p>
        </p:txBody>
      </p:sp>
      <p:sp>
        <p:nvSpPr>
          <p:cNvPr id="25" name="TextBox 24"/>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07</a:t>
            </a:r>
          </a:p>
        </p:txBody>
      </p:sp>
      <p:pic>
        <p:nvPicPr>
          <p:cNvPr id="28" name="Picture 27" descr="logo2.png"/>
          <p:cNvPicPr>
            <a:picLocks noChangeAspect="1"/>
          </p:cNvPicPr>
          <p:nvPr/>
        </p:nvPicPr>
        <p:blipFill>
          <a:blip r:embed="rId4"/>
          <a:stretch>
            <a:fillRect/>
          </a:stretch>
        </p:blipFill>
        <p:spPr>
          <a:xfrm>
            <a:off x="11046170" y="292608"/>
            <a:ext cx="758734" cy="777240"/>
          </a:xfrm>
          <a:prstGeom prst="rect">
            <a:avLst/>
          </a:prstGeom>
          <a:ln/>
        </p:spPr>
      </p:pic>
      <p:sp>
        <p:nvSpPr>
          <p:cNvPr id="29" name="Rounded Rectangle 28"/>
          <p:cNvSpPr/>
          <p:nvPr/>
        </p:nvSpPr>
        <p:spPr>
          <a:xfrm>
            <a:off x="731520" y="1938528"/>
            <a:ext cx="3346704" cy="1783080"/>
          </a:xfrm>
          <a:prstGeom prst="roundRect">
            <a:avLst>
              <a:gd name="adj" fmla="val 8000"/>
            </a:avLst>
          </a:prstGeom>
          <a:solidFill>
            <a:srgbClr val="F2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0" name="Picture 29" descr="icon-people-team-8c7c6d94.png"/>
          <p:cNvPicPr>
            <a:picLocks noChangeAspect="1"/>
          </p:cNvPicPr>
          <p:nvPr/>
        </p:nvPicPr>
        <p:blipFill>
          <a:blip r:embed="rId5"/>
          <a:stretch>
            <a:fillRect/>
          </a:stretch>
        </p:blipFill>
        <p:spPr>
          <a:xfrm>
            <a:off x="1005840" y="2176272"/>
            <a:ext cx="384048" cy="384048"/>
          </a:xfrm>
          <a:prstGeom prst="rect">
            <a:avLst/>
          </a:prstGeom>
        </p:spPr>
      </p:pic>
      <p:sp>
        <p:nvSpPr>
          <p:cNvPr id="31" name="TextBox 30"/>
          <p:cNvSpPr txBox="1"/>
          <p:nvPr/>
        </p:nvSpPr>
        <p:spPr>
          <a:xfrm>
            <a:off x="1508760" y="2231136"/>
            <a:ext cx="2340864" cy="292608"/>
          </a:xfrm>
          <a:prstGeom prst="rect">
            <a:avLst/>
          </a:prstGeom>
          <a:noFill/>
        </p:spPr>
        <p:txBody>
          <a:bodyPr wrap="square" lIns="0" tIns="0" rIns="0" bIns="0">
            <a:spAutoFit/>
          </a:bodyPr>
          <a:lstStyle/>
          <a:p>
            <a:r>
              <a:rPr sz="1300" b="1">
                <a:solidFill>
                  <a:srgbClr val="1B4F8F"/>
                </a:solidFill>
                <a:latin typeface="Aptos"/>
              </a:rPr>
              <a:t>PEOPLE</a:t>
            </a:r>
          </a:p>
        </p:txBody>
      </p:sp>
      <p:sp>
        <p:nvSpPr>
          <p:cNvPr id="32" name="TextBox 31"/>
          <p:cNvSpPr txBox="1"/>
          <p:nvPr/>
        </p:nvSpPr>
        <p:spPr>
          <a:xfrm>
            <a:off x="1005840" y="2743200"/>
            <a:ext cx="2798064" cy="868680"/>
          </a:xfrm>
          <a:prstGeom prst="rect">
            <a:avLst/>
          </a:prstGeom>
          <a:noFill/>
        </p:spPr>
        <p:txBody>
          <a:bodyPr wrap="square" lIns="0" tIns="0" rIns="0" bIns="0">
            <a:spAutoFit/>
          </a:bodyPr>
          <a:lstStyle/>
          <a:p>
            <a:pPr>
              <a:lnSpc>
                <a:spcPct val="125000"/>
              </a:lnSpc>
            </a:pPr>
            <a:r>
              <a:rPr sz="1100" b="0">
                <a:solidFill>
                  <a:srgbClr val="55677E"/>
                </a:solidFill>
                <a:latin typeface="Aptos"/>
              </a:rPr>
              <a:t>Young, connected talent that needs real routes to participate — not another audience to sit in a workshop.</a:t>
            </a:r>
          </a:p>
        </p:txBody>
      </p:sp>
      <p:sp>
        <p:nvSpPr>
          <p:cNvPr id="33" name="Rounded Rectangle 32"/>
          <p:cNvSpPr/>
          <p:nvPr/>
        </p:nvSpPr>
        <p:spPr>
          <a:xfrm>
            <a:off x="4370832" y="1938528"/>
            <a:ext cx="3346704" cy="1783080"/>
          </a:xfrm>
          <a:prstGeom prst="roundRect">
            <a:avLst>
              <a:gd name="adj" fmla="val 8000"/>
            </a:avLst>
          </a:prstGeom>
          <a:solidFill>
            <a:srgbClr val="F2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4" name="Picture 33" descr="icon-local-language-99e74be5.png"/>
          <p:cNvPicPr>
            <a:picLocks noChangeAspect="1"/>
          </p:cNvPicPr>
          <p:nvPr/>
        </p:nvPicPr>
        <p:blipFill>
          <a:blip r:embed="rId6"/>
          <a:stretch>
            <a:fillRect/>
          </a:stretch>
        </p:blipFill>
        <p:spPr>
          <a:xfrm>
            <a:off x="4645152" y="2176272"/>
            <a:ext cx="384048" cy="384048"/>
          </a:xfrm>
          <a:prstGeom prst="rect">
            <a:avLst/>
          </a:prstGeom>
        </p:spPr>
      </p:pic>
      <p:sp>
        <p:nvSpPr>
          <p:cNvPr id="35" name="TextBox 34"/>
          <p:cNvSpPr txBox="1"/>
          <p:nvPr/>
        </p:nvSpPr>
        <p:spPr>
          <a:xfrm>
            <a:off x="5148072" y="2231136"/>
            <a:ext cx="2340864" cy="292608"/>
          </a:xfrm>
          <a:prstGeom prst="rect">
            <a:avLst/>
          </a:prstGeom>
          <a:noFill/>
        </p:spPr>
        <p:txBody>
          <a:bodyPr wrap="square" lIns="0" tIns="0" rIns="0" bIns="0">
            <a:spAutoFit/>
          </a:bodyPr>
          <a:lstStyle/>
          <a:p>
            <a:r>
              <a:rPr sz="1300" b="1">
                <a:solidFill>
                  <a:srgbClr val="1B4F8F"/>
                </a:solidFill>
                <a:latin typeface="Aptos"/>
              </a:rPr>
              <a:t>LANGUAGE</a:t>
            </a:r>
          </a:p>
        </p:txBody>
      </p:sp>
      <p:sp>
        <p:nvSpPr>
          <p:cNvPr id="36" name="TextBox 35"/>
          <p:cNvSpPr txBox="1"/>
          <p:nvPr/>
        </p:nvSpPr>
        <p:spPr>
          <a:xfrm>
            <a:off x="4645152" y="2743200"/>
            <a:ext cx="2798064" cy="868680"/>
          </a:xfrm>
          <a:prstGeom prst="rect">
            <a:avLst/>
          </a:prstGeom>
          <a:noFill/>
        </p:spPr>
        <p:txBody>
          <a:bodyPr wrap="square" lIns="0" tIns="0" rIns="0" bIns="0">
            <a:spAutoFit/>
          </a:bodyPr>
          <a:lstStyle/>
          <a:p>
            <a:pPr>
              <a:lnSpc>
                <a:spcPct val="125000"/>
              </a:lnSpc>
            </a:pPr>
            <a:r>
              <a:rPr sz="1100" b="0">
                <a:solidFill>
                  <a:srgbClr val="55677E"/>
                </a:solidFill>
                <a:latin typeface="Aptos"/>
              </a:rPr>
              <a:t>siSwati is barely present in today’s AI systems. That gap is ours to close, and nobody else will close it for us.</a:t>
            </a:r>
          </a:p>
        </p:txBody>
      </p:sp>
      <p:sp>
        <p:nvSpPr>
          <p:cNvPr id="37" name="Rounded Rectangle 36"/>
          <p:cNvSpPr/>
          <p:nvPr/>
        </p:nvSpPr>
        <p:spPr>
          <a:xfrm>
            <a:off x="8010144" y="1938528"/>
            <a:ext cx="3346704" cy="1783080"/>
          </a:xfrm>
          <a:prstGeom prst="roundRect">
            <a:avLst>
              <a:gd name="adj" fmla="val 8000"/>
            </a:avLst>
          </a:prstGeom>
          <a:solidFill>
            <a:srgbClr val="F2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8" name="Picture 37" descr="icon-building-factory-fe62f9ac.png"/>
          <p:cNvPicPr>
            <a:picLocks noChangeAspect="1"/>
          </p:cNvPicPr>
          <p:nvPr/>
        </p:nvPicPr>
        <p:blipFill>
          <a:blip r:embed="rId7"/>
          <a:stretch>
            <a:fillRect/>
          </a:stretch>
        </p:blipFill>
        <p:spPr>
          <a:xfrm>
            <a:off x="8284464" y="2176272"/>
            <a:ext cx="384048" cy="384048"/>
          </a:xfrm>
          <a:prstGeom prst="rect">
            <a:avLst/>
          </a:prstGeom>
        </p:spPr>
      </p:pic>
      <p:sp>
        <p:nvSpPr>
          <p:cNvPr id="39" name="TextBox 38"/>
          <p:cNvSpPr txBox="1"/>
          <p:nvPr/>
        </p:nvSpPr>
        <p:spPr>
          <a:xfrm>
            <a:off x="8787384" y="2231136"/>
            <a:ext cx="2340864" cy="292608"/>
          </a:xfrm>
          <a:prstGeom prst="rect">
            <a:avLst/>
          </a:prstGeom>
          <a:noFill/>
        </p:spPr>
        <p:txBody>
          <a:bodyPr wrap="square" lIns="0" tIns="0" rIns="0" bIns="0">
            <a:spAutoFit/>
          </a:bodyPr>
          <a:lstStyle/>
          <a:p>
            <a:r>
              <a:rPr sz="1300" b="1">
                <a:solidFill>
                  <a:srgbClr val="1B4F8F"/>
                </a:solidFill>
                <a:latin typeface="Aptos"/>
              </a:rPr>
              <a:t>INDUSTRY</a:t>
            </a:r>
          </a:p>
        </p:txBody>
      </p:sp>
      <p:sp>
        <p:nvSpPr>
          <p:cNvPr id="40" name="TextBox 39"/>
          <p:cNvSpPr txBox="1"/>
          <p:nvPr/>
        </p:nvSpPr>
        <p:spPr>
          <a:xfrm>
            <a:off x="8284464" y="2743200"/>
            <a:ext cx="2798064" cy="868680"/>
          </a:xfrm>
          <a:prstGeom prst="rect">
            <a:avLst/>
          </a:prstGeom>
          <a:noFill/>
        </p:spPr>
        <p:txBody>
          <a:bodyPr wrap="square" lIns="0" tIns="0" rIns="0" bIns="0">
            <a:spAutoFit/>
          </a:bodyPr>
          <a:lstStyle/>
          <a:p>
            <a:pPr>
              <a:lnSpc>
                <a:spcPct val="125000"/>
              </a:lnSpc>
            </a:pPr>
            <a:r>
              <a:rPr sz="1100" b="0">
                <a:solidFill>
                  <a:srgbClr val="55677E"/>
                </a:solidFill>
                <a:latin typeface="Aptos"/>
              </a:rPr>
              <a:t>Agriculture, health, finance and public services carry problems where AI can add measurable value.</a:t>
            </a:r>
          </a:p>
        </p:txBody>
      </p:sp>
      <p:sp>
        <p:nvSpPr>
          <p:cNvPr id="41" name="Rounded Rectangle 40"/>
          <p:cNvSpPr/>
          <p:nvPr/>
        </p:nvSpPr>
        <p:spPr>
          <a:xfrm>
            <a:off x="731520" y="3858768"/>
            <a:ext cx="3346704" cy="1783080"/>
          </a:xfrm>
          <a:prstGeom prst="roundRect">
            <a:avLst>
              <a:gd name="adj" fmla="val 8000"/>
            </a:avLst>
          </a:prstGeom>
          <a:solidFill>
            <a:srgbClr val="F2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2" name="Picture 41" descr="icon-beaker-ba563d5f.png"/>
          <p:cNvPicPr>
            <a:picLocks noChangeAspect="1"/>
          </p:cNvPicPr>
          <p:nvPr/>
        </p:nvPicPr>
        <p:blipFill>
          <a:blip r:embed="rId8"/>
          <a:stretch>
            <a:fillRect/>
          </a:stretch>
        </p:blipFill>
        <p:spPr>
          <a:xfrm>
            <a:off x="1005840" y="4096511"/>
            <a:ext cx="384048" cy="384048"/>
          </a:xfrm>
          <a:prstGeom prst="rect">
            <a:avLst/>
          </a:prstGeom>
        </p:spPr>
      </p:pic>
      <p:sp>
        <p:nvSpPr>
          <p:cNvPr id="43" name="TextBox 42"/>
          <p:cNvSpPr txBox="1"/>
          <p:nvPr/>
        </p:nvSpPr>
        <p:spPr>
          <a:xfrm>
            <a:off x="1508760" y="4151376"/>
            <a:ext cx="2340864" cy="292608"/>
          </a:xfrm>
          <a:prstGeom prst="rect">
            <a:avLst/>
          </a:prstGeom>
          <a:noFill/>
        </p:spPr>
        <p:txBody>
          <a:bodyPr wrap="square" lIns="0" tIns="0" rIns="0" bIns="0">
            <a:spAutoFit/>
          </a:bodyPr>
          <a:lstStyle/>
          <a:p>
            <a:r>
              <a:rPr sz="1300" b="1">
                <a:solidFill>
                  <a:srgbClr val="1B4F8F"/>
                </a:solidFill>
                <a:latin typeface="Aptos"/>
              </a:rPr>
              <a:t>RESEARCH</a:t>
            </a:r>
          </a:p>
        </p:txBody>
      </p:sp>
      <p:sp>
        <p:nvSpPr>
          <p:cNvPr id="44" name="TextBox 43"/>
          <p:cNvSpPr txBox="1"/>
          <p:nvPr/>
        </p:nvSpPr>
        <p:spPr>
          <a:xfrm>
            <a:off x="1005840" y="4663440"/>
            <a:ext cx="2798064" cy="868680"/>
          </a:xfrm>
          <a:prstGeom prst="rect">
            <a:avLst/>
          </a:prstGeom>
          <a:noFill/>
        </p:spPr>
        <p:txBody>
          <a:bodyPr wrap="square" lIns="0" tIns="0" rIns="0" bIns="0">
            <a:spAutoFit/>
          </a:bodyPr>
          <a:lstStyle/>
          <a:p>
            <a:pPr>
              <a:lnSpc>
                <a:spcPct val="125000"/>
              </a:lnSpc>
            </a:pPr>
            <a:r>
              <a:rPr sz="1100" b="0">
                <a:solidFill>
                  <a:srgbClr val="55677E"/>
                </a:solidFill>
                <a:latin typeface="Aptos"/>
              </a:rPr>
              <a:t>Universities and researchers who can turn local questions into datasets, publications and expertise.</a:t>
            </a:r>
          </a:p>
        </p:txBody>
      </p:sp>
      <p:sp>
        <p:nvSpPr>
          <p:cNvPr id="45" name="Rounded Rectangle 44"/>
          <p:cNvSpPr/>
          <p:nvPr/>
        </p:nvSpPr>
        <p:spPr>
          <a:xfrm>
            <a:off x="4370832" y="3858768"/>
            <a:ext cx="3346704" cy="1783080"/>
          </a:xfrm>
          <a:prstGeom prst="roundRect">
            <a:avLst>
              <a:gd name="adj" fmla="val 8000"/>
            </a:avLst>
          </a:prstGeom>
          <a:solidFill>
            <a:srgbClr val="F2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6" name="Picture 45" descr="icon-puzzle-cube-piece-f55bcbc8.png"/>
          <p:cNvPicPr>
            <a:picLocks noChangeAspect="1"/>
          </p:cNvPicPr>
          <p:nvPr/>
        </p:nvPicPr>
        <p:blipFill>
          <a:blip r:embed="rId9"/>
          <a:stretch>
            <a:fillRect/>
          </a:stretch>
        </p:blipFill>
        <p:spPr>
          <a:xfrm>
            <a:off x="4645152" y="4096511"/>
            <a:ext cx="384048" cy="384048"/>
          </a:xfrm>
          <a:prstGeom prst="rect">
            <a:avLst/>
          </a:prstGeom>
        </p:spPr>
      </p:pic>
      <p:sp>
        <p:nvSpPr>
          <p:cNvPr id="47" name="TextBox 46"/>
          <p:cNvSpPr txBox="1"/>
          <p:nvPr/>
        </p:nvSpPr>
        <p:spPr>
          <a:xfrm>
            <a:off x="5148072" y="4151376"/>
            <a:ext cx="2340864" cy="292608"/>
          </a:xfrm>
          <a:prstGeom prst="rect">
            <a:avLst/>
          </a:prstGeom>
          <a:noFill/>
        </p:spPr>
        <p:txBody>
          <a:bodyPr wrap="square" lIns="0" tIns="0" rIns="0" bIns="0">
            <a:spAutoFit/>
          </a:bodyPr>
          <a:lstStyle/>
          <a:p>
            <a:r>
              <a:rPr sz="1300" b="1">
                <a:solidFill>
                  <a:srgbClr val="1B4F8F"/>
                </a:solidFill>
                <a:latin typeface="Aptos"/>
              </a:rPr>
              <a:t>PROBLEMS</a:t>
            </a:r>
          </a:p>
        </p:txBody>
      </p:sp>
      <p:sp>
        <p:nvSpPr>
          <p:cNvPr id="48" name="TextBox 47"/>
          <p:cNvSpPr txBox="1"/>
          <p:nvPr/>
        </p:nvSpPr>
        <p:spPr>
          <a:xfrm>
            <a:off x="4645152" y="4663440"/>
            <a:ext cx="2798064" cy="868680"/>
          </a:xfrm>
          <a:prstGeom prst="rect">
            <a:avLst/>
          </a:prstGeom>
          <a:noFill/>
        </p:spPr>
        <p:txBody>
          <a:bodyPr wrap="square" lIns="0" tIns="0" rIns="0" bIns="0">
            <a:spAutoFit/>
          </a:bodyPr>
          <a:lstStyle/>
          <a:p>
            <a:pPr>
              <a:lnSpc>
                <a:spcPct val="125000"/>
              </a:lnSpc>
            </a:pPr>
            <a:r>
              <a:rPr sz="1100" b="0">
                <a:solidFill>
                  <a:srgbClr val="55677E"/>
                </a:solidFill>
                <a:latin typeface="Aptos"/>
              </a:rPr>
              <a:t>Challenges a team in Silicon Valley will never fully understand — because we live inside them.</a:t>
            </a:r>
          </a:p>
        </p:txBody>
      </p:sp>
      <p:sp>
        <p:nvSpPr>
          <p:cNvPr id="49" name="Rounded Rectangle 48"/>
          <p:cNvSpPr/>
          <p:nvPr/>
        </p:nvSpPr>
        <p:spPr>
          <a:xfrm>
            <a:off x="8010144" y="3858768"/>
            <a:ext cx="3346704" cy="1783080"/>
          </a:xfrm>
          <a:prstGeom prst="roundRect">
            <a:avLst>
              <a:gd name="adj" fmla="val 8000"/>
            </a:avLst>
          </a:prstGeom>
          <a:solidFill>
            <a:srgbClr val="F2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0" name="Picture 49" descr="icon-lightbulb-4ab35ae5.png"/>
          <p:cNvPicPr>
            <a:picLocks noChangeAspect="1"/>
          </p:cNvPicPr>
          <p:nvPr/>
        </p:nvPicPr>
        <p:blipFill>
          <a:blip r:embed="rId10"/>
          <a:stretch>
            <a:fillRect/>
          </a:stretch>
        </p:blipFill>
        <p:spPr>
          <a:xfrm>
            <a:off x="8284464" y="4096511"/>
            <a:ext cx="384048" cy="384048"/>
          </a:xfrm>
          <a:prstGeom prst="rect">
            <a:avLst/>
          </a:prstGeom>
        </p:spPr>
      </p:pic>
      <p:sp>
        <p:nvSpPr>
          <p:cNvPr id="51" name="TextBox 50"/>
          <p:cNvSpPr txBox="1"/>
          <p:nvPr/>
        </p:nvSpPr>
        <p:spPr>
          <a:xfrm>
            <a:off x="8787384" y="4151376"/>
            <a:ext cx="2340864" cy="292608"/>
          </a:xfrm>
          <a:prstGeom prst="rect">
            <a:avLst/>
          </a:prstGeom>
          <a:noFill/>
        </p:spPr>
        <p:txBody>
          <a:bodyPr wrap="square" lIns="0" tIns="0" rIns="0" bIns="0">
            <a:spAutoFit/>
          </a:bodyPr>
          <a:lstStyle/>
          <a:p>
            <a:r>
              <a:rPr sz="1300" b="1">
                <a:solidFill>
                  <a:srgbClr val="1B4F8F"/>
                </a:solidFill>
                <a:latin typeface="Aptos"/>
              </a:rPr>
              <a:t>OPPORTUNITY</a:t>
            </a:r>
          </a:p>
        </p:txBody>
      </p:sp>
      <p:sp>
        <p:nvSpPr>
          <p:cNvPr id="52" name="TextBox 51"/>
          <p:cNvSpPr txBox="1"/>
          <p:nvPr/>
        </p:nvSpPr>
        <p:spPr>
          <a:xfrm>
            <a:off x="8284464" y="4663440"/>
            <a:ext cx="2798064" cy="868680"/>
          </a:xfrm>
          <a:prstGeom prst="rect">
            <a:avLst/>
          </a:prstGeom>
          <a:noFill/>
        </p:spPr>
        <p:txBody>
          <a:bodyPr wrap="square" lIns="0" tIns="0" rIns="0" bIns="0">
            <a:spAutoFit/>
          </a:bodyPr>
          <a:lstStyle/>
          <a:p>
            <a:pPr>
              <a:lnSpc>
                <a:spcPct val="125000"/>
              </a:lnSpc>
            </a:pPr>
            <a:r>
              <a:rPr sz="1100" b="0">
                <a:solidFill>
                  <a:srgbClr val="55677E"/>
                </a:solidFill>
                <a:latin typeface="Aptos"/>
              </a:rPr>
              <a:t>The datasets, tools and models do not exist yet. Whoever builds them first defines how they work.</a:t>
            </a:r>
          </a:p>
        </p:txBody>
      </p:sp>
      <p:sp>
        <p:nvSpPr>
          <p:cNvPr id="53" name="Rounded Rectangle 52"/>
          <p:cNvSpPr/>
          <p:nvPr/>
        </p:nvSpPr>
        <p:spPr>
          <a:xfrm>
            <a:off x="731520" y="5779008"/>
            <a:ext cx="10625328" cy="603504"/>
          </a:xfrm>
          <a:prstGeom prst="roundRect">
            <a:avLst>
              <a:gd name="adj" fmla="val 18000"/>
            </a:avLst>
          </a:prstGeom>
          <a:solidFill>
            <a:srgbClr val="1B4F8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a:solidFill>
                  <a:srgbClr val="FFFFFF"/>
                </a:solidFill>
                <a:latin typeface="Aptos"/>
              </a:rPr>
              <a:t>The question is not how we copy Silicon Valley — it is what an AI ecosystem designed for Eswatini should look like.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31" name="Picture 30" descr="acd85857d9034f7b.jpg"/>
          <p:cNvPicPr>
            <a:picLocks noChangeAspect="1"/>
          </p:cNvPicPr>
          <p:nvPr/>
        </p:nvPicPr>
        <p:blipFill>
          <a:blip r:embed="rId3"/>
          <a:stretch>
            <a:fillRect/>
          </a:stretch>
        </p:blipFill>
        <p:spPr>
          <a:xfrm>
            <a:off x="0" y="0"/>
            <a:ext cx="12188952" cy="6858000"/>
          </a:xfrm>
          <a:prstGeom prst="rect">
            <a:avLst/>
          </a:prstGeom>
          <a:ln/>
        </p:spPr>
      </p:pic>
      <p:sp>
        <p:nvSpPr>
          <p:cNvPr id="32" name="Rectangle 31"/>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07 • THE REVEAL</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ZA" sz="2800" b="1" i="0">
                <a:solidFill>
                  <a:srgbClr val="0B192A"/>
                </a:solidFill>
                <a:latin typeface="Aptos"/>
              </a:rPr>
              <a:t>Building the AI Ensemble</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Five communities. Different missions. One ecosystem.</a:t>
            </a:r>
          </a:p>
        </p:txBody>
      </p:sp>
      <p:sp>
        <p:nvSpPr>
          <p:cNvPr id="5" name="Rounded Rectangle 4"/>
          <p:cNvSpPr/>
          <p:nvPr/>
        </p:nvSpPr>
        <p:spPr>
          <a:xfrm>
            <a:off x="594360" y="2057400"/>
            <a:ext cx="1965960" cy="242316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58952" y="2331720"/>
            <a:ext cx="1645920" cy="646331"/>
          </a:xfrm>
          <a:prstGeom prst="rect">
            <a:avLst/>
          </a:prstGeom>
          <a:noFill/>
          <a:ln/>
        </p:spPr>
        <p:txBody>
          <a:bodyPr wrap="square" anchor="t">
            <a:spAutoFit/>
          </a:bodyPr>
          <a:lstStyle/>
          <a:p>
            <a:pPr algn="ctr"/>
            <a:r>
              <a:rPr lang="en-ZA" sz="1800" b="1" i="0">
                <a:solidFill>
                  <a:srgbClr val="0B192A"/>
                </a:solidFill>
                <a:latin typeface="Aptos"/>
              </a:rPr>
              <a:t>WOMEN
IN AI</a:t>
            </a:r>
          </a:p>
        </p:txBody>
      </p:sp>
      <p:sp>
        <p:nvSpPr>
          <p:cNvPr id="7" name="Rounded Rectangle 6"/>
          <p:cNvSpPr/>
          <p:nvPr/>
        </p:nvSpPr>
        <p:spPr>
          <a:xfrm>
            <a:off x="841248" y="3429000"/>
            <a:ext cx="146304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8" y="3456432"/>
            <a:ext cx="1463040" cy="246221"/>
          </a:xfrm>
          <a:prstGeom prst="rect">
            <a:avLst/>
          </a:prstGeom>
          <a:noFill/>
          <a:ln/>
        </p:spPr>
        <p:txBody>
          <a:bodyPr wrap="square" anchor="t">
            <a:spAutoFit/>
          </a:bodyPr>
          <a:lstStyle/>
          <a:p>
            <a:pPr algn="ctr"/>
            <a:r>
              <a:rPr lang="en-ZA" sz="1000" b="1" i="0">
                <a:solidFill>
                  <a:srgbClr val="FFFFFF"/>
                </a:solidFill>
                <a:latin typeface="Aptos"/>
              </a:rPr>
              <a:t>PEOPLE</a:t>
            </a:r>
          </a:p>
        </p:txBody>
      </p:sp>
      <p:cxnSp>
        <p:nvCxnSpPr>
          <p:cNvPr id="9" name="Connector 8"/>
          <p:cNvCxnSpPr/>
          <p:nvPr/>
        </p:nvCxnSpPr>
        <p:spPr>
          <a:xfrm>
            <a:off x="2560320" y="3246120"/>
            <a:ext cx="320040" cy="0"/>
          </a:xfrm>
          <a:prstGeom prst="line">
            <a:avLst/>
          </a:prstGeom>
          <a:ln w="15240">
            <a:solidFill>
              <a:srgbClr val="CBD5E1"/>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2898648" y="2057400"/>
            <a:ext cx="1965960" cy="242316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063240" y="2331720"/>
            <a:ext cx="1645920" cy="646331"/>
          </a:xfrm>
          <a:prstGeom prst="rect">
            <a:avLst/>
          </a:prstGeom>
          <a:noFill/>
          <a:ln/>
        </p:spPr>
        <p:txBody>
          <a:bodyPr wrap="square" anchor="t">
            <a:spAutoFit/>
          </a:bodyPr>
          <a:lstStyle/>
          <a:p>
            <a:pPr algn="ctr"/>
            <a:r>
              <a:rPr lang="en-ZA" sz="1800" b="1" i="0">
                <a:solidFill>
                  <a:srgbClr val="0B192A"/>
                </a:solidFill>
                <a:latin typeface="Aptos"/>
              </a:rPr>
              <a:t>NLP
ESWATINI</a:t>
            </a:r>
          </a:p>
        </p:txBody>
      </p:sp>
      <p:sp>
        <p:nvSpPr>
          <p:cNvPr id="12" name="Rounded Rectangle 11"/>
          <p:cNvSpPr/>
          <p:nvPr/>
        </p:nvSpPr>
        <p:spPr>
          <a:xfrm>
            <a:off x="3145536" y="3429000"/>
            <a:ext cx="146304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3145536" y="3456432"/>
            <a:ext cx="1463040" cy="246221"/>
          </a:xfrm>
          <a:prstGeom prst="rect">
            <a:avLst/>
          </a:prstGeom>
          <a:noFill/>
          <a:ln/>
        </p:spPr>
        <p:txBody>
          <a:bodyPr wrap="square" anchor="t">
            <a:spAutoFit/>
          </a:bodyPr>
          <a:lstStyle/>
          <a:p>
            <a:pPr algn="ctr"/>
            <a:r>
              <a:rPr lang="en-ZA" sz="1000" b="1" i="0">
                <a:solidFill>
                  <a:srgbClr val="FFFFFF"/>
                </a:solidFill>
                <a:latin typeface="Aptos"/>
              </a:rPr>
              <a:t>LANGUAGE</a:t>
            </a:r>
          </a:p>
        </p:txBody>
      </p:sp>
      <p:cxnSp>
        <p:nvCxnSpPr>
          <p:cNvPr id="14" name="Connector 13"/>
          <p:cNvCxnSpPr/>
          <p:nvPr/>
        </p:nvCxnSpPr>
        <p:spPr>
          <a:xfrm>
            <a:off x="4864608" y="3246120"/>
            <a:ext cx="320040" cy="0"/>
          </a:xfrm>
          <a:prstGeom prst="line">
            <a:avLst/>
          </a:prstGeom>
          <a:ln w="15240">
            <a:solidFill>
              <a:srgbClr val="CBD5E1"/>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5202936" y="2057400"/>
            <a:ext cx="1965960" cy="242316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367528" y="2331720"/>
            <a:ext cx="1645920" cy="646331"/>
          </a:xfrm>
          <a:prstGeom prst="rect">
            <a:avLst/>
          </a:prstGeom>
          <a:noFill/>
          <a:ln/>
        </p:spPr>
        <p:txBody>
          <a:bodyPr wrap="square" anchor="t">
            <a:spAutoFit/>
          </a:bodyPr>
          <a:lstStyle/>
          <a:p>
            <a:pPr algn="ctr"/>
            <a:r>
              <a:rPr lang="en-ZA" sz="1800" b="1" i="0">
                <a:solidFill>
                  <a:srgbClr val="0B192A"/>
                </a:solidFill>
                <a:latin typeface="Aptos"/>
              </a:rPr>
              <a:t>ROBOTICS
AI</a:t>
            </a:r>
          </a:p>
        </p:txBody>
      </p:sp>
      <p:sp>
        <p:nvSpPr>
          <p:cNvPr id="17" name="Rounded Rectangle 16"/>
          <p:cNvSpPr/>
          <p:nvPr/>
        </p:nvSpPr>
        <p:spPr>
          <a:xfrm>
            <a:off x="5449824" y="3429000"/>
            <a:ext cx="146304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449824" y="3456432"/>
            <a:ext cx="1463040" cy="246221"/>
          </a:xfrm>
          <a:prstGeom prst="rect">
            <a:avLst/>
          </a:prstGeom>
          <a:noFill/>
          <a:ln/>
        </p:spPr>
        <p:txBody>
          <a:bodyPr wrap="square" anchor="t">
            <a:spAutoFit/>
          </a:bodyPr>
          <a:lstStyle/>
          <a:p>
            <a:pPr algn="ctr"/>
            <a:r>
              <a:rPr lang="en-ZA" sz="1000" b="1" i="0">
                <a:solidFill>
                  <a:srgbClr val="FFFFFF"/>
                </a:solidFill>
                <a:latin typeface="Aptos"/>
              </a:rPr>
              <a:t>PHYSICAL AI</a:t>
            </a:r>
          </a:p>
        </p:txBody>
      </p:sp>
      <p:cxnSp>
        <p:nvCxnSpPr>
          <p:cNvPr id="19" name="Connector 18"/>
          <p:cNvCxnSpPr/>
          <p:nvPr/>
        </p:nvCxnSpPr>
        <p:spPr>
          <a:xfrm>
            <a:off x="7168896" y="3246120"/>
            <a:ext cx="320040" cy="0"/>
          </a:xfrm>
          <a:prstGeom prst="line">
            <a:avLst/>
          </a:prstGeom>
          <a:ln w="15240">
            <a:solidFill>
              <a:srgbClr val="CBD5E1"/>
            </a:solidFill>
          </a:ln>
        </p:spPr>
        <p:style>
          <a:lnRef idx="2">
            <a:schemeClr val="accent1"/>
          </a:lnRef>
          <a:fillRef idx="0">
            <a:schemeClr val="accent1"/>
          </a:fillRef>
          <a:effectRef idx="1">
            <a:schemeClr val="accent1"/>
          </a:effectRef>
          <a:fontRef idx="minor">
            <a:schemeClr val="tx1"/>
          </a:fontRef>
        </p:style>
      </p:cxnSp>
      <p:sp>
        <p:nvSpPr>
          <p:cNvPr id="20" name="Rounded Rectangle 19"/>
          <p:cNvSpPr/>
          <p:nvPr/>
        </p:nvSpPr>
        <p:spPr>
          <a:xfrm>
            <a:off x="7507224" y="2057400"/>
            <a:ext cx="1965960" cy="242316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671816" y="2331720"/>
            <a:ext cx="1645920" cy="646331"/>
          </a:xfrm>
          <a:prstGeom prst="rect">
            <a:avLst/>
          </a:prstGeom>
          <a:noFill/>
          <a:ln/>
        </p:spPr>
        <p:txBody>
          <a:bodyPr wrap="square" anchor="t">
            <a:spAutoFit/>
          </a:bodyPr>
          <a:lstStyle/>
          <a:p>
            <a:pPr algn="ctr"/>
            <a:r>
              <a:rPr lang="en-ZA" sz="1800" b="1" i="0">
                <a:solidFill>
                  <a:srgbClr val="0B192A"/>
                </a:solidFill>
                <a:latin typeface="Aptos"/>
              </a:rPr>
              <a:t>QUANTUM
AI</a:t>
            </a:r>
          </a:p>
        </p:txBody>
      </p:sp>
      <p:sp>
        <p:nvSpPr>
          <p:cNvPr id="22" name="Rounded Rectangle 21"/>
          <p:cNvSpPr/>
          <p:nvPr/>
        </p:nvSpPr>
        <p:spPr>
          <a:xfrm>
            <a:off x="7754112" y="3429000"/>
            <a:ext cx="146304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754112" y="3456432"/>
            <a:ext cx="1463040" cy="246221"/>
          </a:xfrm>
          <a:prstGeom prst="rect">
            <a:avLst/>
          </a:prstGeom>
          <a:noFill/>
          <a:ln/>
        </p:spPr>
        <p:txBody>
          <a:bodyPr wrap="square" anchor="t">
            <a:spAutoFit/>
          </a:bodyPr>
          <a:lstStyle/>
          <a:p>
            <a:pPr algn="ctr"/>
            <a:r>
              <a:rPr lang="en-ZA" sz="1000" b="1" i="0">
                <a:solidFill>
                  <a:srgbClr val="FFFFFF"/>
                </a:solidFill>
                <a:latin typeface="Aptos"/>
              </a:rPr>
              <a:t>FRONTIER</a:t>
            </a:r>
          </a:p>
        </p:txBody>
      </p:sp>
      <p:cxnSp>
        <p:nvCxnSpPr>
          <p:cNvPr id="24" name="Connector 23"/>
          <p:cNvCxnSpPr/>
          <p:nvPr/>
        </p:nvCxnSpPr>
        <p:spPr>
          <a:xfrm>
            <a:off x="9473184" y="3246120"/>
            <a:ext cx="320040" cy="0"/>
          </a:xfrm>
          <a:prstGeom prst="line">
            <a:avLst/>
          </a:prstGeom>
          <a:ln w="15240">
            <a:solidFill>
              <a:srgbClr val="CBD5E1"/>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9811512" y="2057400"/>
            <a:ext cx="1965960" cy="242316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976104" y="2331720"/>
            <a:ext cx="1645920" cy="646331"/>
          </a:xfrm>
          <a:prstGeom prst="rect">
            <a:avLst/>
          </a:prstGeom>
          <a:noFill/>
          <a:ln/>
        </p:spPr>
        <p:txBody>
          <a:bodyPr wrap="square" anchor="t">
            <a:spAutoFit/>
          </a:bodyPr>
          <a:lstStyle/>
          <a:p>
            <a:pPr algn="ctr"/>
            <a:r>
              <a:rPr lang="en-ZA" sz="1800" b="1" i="0">
                <a:solidFill>
                  <a:srgbClr val="0B192A"/>
                </a:solidFill>
                <a:latin typeface="Aptos"/>
              </a:rPr>
              <a:t>APPLIED
AI</a:t>
            </a:r>
          </a:p>
        </p:txBody>
      </p:sp>
      <p:sp>
        <p:nvSpPr>
          <p:cNvPr id="27" name="Rounded Rectangle 26"/>
          <p:cNvSpPr/>
          <p:nvPr/>
        </p:nvSpPr>
        <p:spPr>
          <a:xfrm>
            <a:off x="10058400" y="3429000"/>
            <a:ext cx="146304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10058400" y="3456432"/>
            <a:ext cx="1463040" cy="246221"/>
          </a:xfrm>
          <a:prstGeom prst="rect">
            <a:avLst/>
          </a:prstGeom>
          <a:noFill/>
          <a:ln/>
        </p:spPr>
        <p:txBody>
          <a:bodyPr wrap="square" anchor="t">
            <a:spAutoFit/>
          </a:bodyPr>
          <a:lstStyle/>
          <a:p>
            <a:pPr algn="ctr"/>
            <a:r>
              <a:rPr lang="en-ZA" sz="1000" b="1" i="0">
                <a:solidFill>
                  <a:srgbClr val="FFFFFF"/>
                </a:solidFill>
                <a:latin typeface="Aptos"/>
              </a:rPr>
              <a:t>IMPACT</a:t>
            </a:r>
          </a:p>
        </p:txBody>
      </p:sp>
      <p:sp>
        <p:nvSpPr>
          <p:cNvPr id="29" name="TextBox 28"/>
          <p:cNvSpPr txBox="1"/>
          <p:nvPr/>
        </p:nvSpPr>
        <p:spPr>
          <a:xfrm>
            <a:off x="777240" y="5120640"/>
            <a:ext cx="10515600" cy="353943"/>
          </a:xfrm>
          <a:prstGeom prst="rect">
            <a:avLst/>
          </a:prstGeom>
          <a:noFill/>
          <a:ln/>
        </p:spPr>
        <p:txBody>
          <a:bodyPr wrap="square" anchor="t">
            <a:spAutoFit/>
          </a:bodyPr>
          <a:lstStyle/>
          <a:p>
            <a:pPr algn="ctr"/>
            <a:r>
              <a:rPr lang="en-US" sz="1700" b="1" i="0">
                <a:solidFill>
                  <a:srgbClr val="0B192A"/>
                </a:solidFill>
                <a:latin typeface="Aptos"/>
              </a:rPr>
              <a:t>The programmes are communities: places to learn, contribute, collaborate, build and eventually lead.</a:t>
            </a:r>
          </a:p>
        </p:txBody>
      </p:sp>
      <p:sp>
        <p:nvSpPr>
          <p:cNvPr id="30" name="TextBox 29"/>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08</a:t>
            </a:r>
          </a:p>
        </p:txBody>
      </p:sp>
      <p:pic>
        <p:nvPicPr>
          <p:cNvPr id="33" name="Picture 32" descr="logo2.png"/>
          <p:cNvPicPr>
            <a:picLocks noChangeAspect="1"/>
          </p:cNvPicPr>
          <p:nvPr/>
        </p:nvPicPr>
        <p:blipFill>
          <a:blip r:embed="rId4"/>
          <a:stretch>
            <a:fillRect/>
          </a:stretch>
        </p:blipFill>
        <p:spPr>
          <a:xfrm>
            <a:off x="11046170" y="292608"/>
            <a:ext cx="758734" cy="777240"/>
          </a:xfrm>
          <a:prstGeom prst="rect">
            <a:avLst/>
          </a:prstGeo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29" name="Picture 28" descr="85a093e5bdd240ef.jpg"/>
          <p:cNvPicPr>
            <a:picLocks noChangeAspect="1"/>
          </p:cNvPicPr>
          <p:nvPr/>
        </p:nvPicPr>
        <p:blipFill>
          <a:blip r:embed="rId3"/>
          <a:stretch>
            <a:fillRect/>
          </a:stretch>
        </p:blipFill>
        <p:spPr>
          <a:xfrm>
            <a:off x="0" y="0"/>
            <a:ext cx="12188952" cy="6858000"/>
          </a:xfrm>
          <a:prstGeom prst="rect">
            <a:avLst/>
          </a:prstGeom>
          <a:ln/>
        </p:spPr>
      </p:pic>
      <p:sp>
        <p:nvSpPr>
          <p:cNvPr id="30" name="Rectangle 29"/>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08 • PEOPLE</a:t>
            </a:r>
          </a:p>
        </p:txBody>
      </p:sp>
      <p:sp>
        <p:nvSpPr>
          <p:cNvPr id="3" name="TextBox 2"/>
          <p:cNvSpPr txBox="1"/>
          <p:nvPr/>
        </p:nvSpPr>
        <p:spPr>
          <a:xfrm>
            <a:off x="658368" y="713232"/>
            <a:ext cx="6766560" cy="521207"/>
          </a:xfrm>
          <a:prstGeom prst="rect">
            <a:avLst/>
          </a:prstGeom>
          <a:noFill/>
          <a:ln/>
        </p:spPr>
        <p:txBody>
          <a:bodyPr wrap="square" anchor="t">
            <a:spAutoFit/>
          </a:bodyPr>
          <a:lstStyle/>
          <a:p>
            <a:pPr algn="l"/>
            <a:r>
              <a:rPr lang="en-ZA" sz="2800" b="1" i="0">
                <a:solidFill>
                  <a:srgbClr val="0B192A"/>
                </a:solidFill>
                <a:latin typeface="Aptos"/>
              </a:rPr>
              <a:t>Women in AI Eswatini</a:t>
            </a:r>
          </a:p>
        </p:txBody>
      </p:sp>
      <p:sp>
        <p:nvSpPr>
          <p:cNvPr id="4" name="TextBox 3"/>
          <p:cNvSpPr txBox="1"/>
          <p:nvPr/>
        </p:nvSpPr>
        <p:spPr>
          <a:xfrm>
            <a:off x="676656" y="1371600"/>
            <a:ext cx="6675120" cy="548640"/>
          </a:xfrm>
          <a:prstGeom prst="rect">
            <a:avLst/>
          </a:prstGeom>
          <a:noFill/>
          <a:ln/>
        </p:spPr>
        <p:txBody>
          <a:bodyPr wrap="square" anchor="t">
            <a:spAutoFit/>
          </a:bodyPr>
          <a:lstStyle/>
          <a:p>
            <a:pPr algn="l"/>
            <a:r>
              <a:rPr lang="en-US" sz="1300" b="0" i="0">
                <a:solidFill>
                  <a:srgbClr val="55677E"/>
                </a:solidFill>
                <a:latin typeface="Aptos"/>
              </a:rPr>
              <a:t>A community designed to widen participation and create pathways from learning to leadership.</a:t>
            </a:r>
          </a:p>
        </p:txBody>
      </p:sp>
      <p:sp>
        <p:nvSpPr>
          <p:cNvPr id="5" name="Oval 4"/>
          <p:cNvSpPr/>
          <p:nvPr/>
        </p:nvSpPr>
        <p:spPr>
          <a:xfrm>
            <a:off x="777239" y="2286000"/>
            <a:ext cx="548640" cy="548640"/>
          </a:xfrm>
          <a:prstGeom prst="ellipse">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77239" y="2359152"/>
            <a:ext cx="548640" cy="365760"/>
          </a:xfrm>
          <a:prstGeom prst="rect">
            <a:avLst/>
          </a:prstGeom>
          <a:noFill/>
          <a:ln/>
        </p:spPr>
        <p:txBody>
          <a:bodyPr wrap="square" anchor="t">
            <a:spAutoFit/>
          </a:bodyPr>
          <a:lstStyle/>
          <a:p>
            <a:pPr algn="ctr"/>
            <a:r>
              <a:rPr lang="en-ZA" sz="1800" b="1" i="0">
                <a:solidFill>
                  <a:srgbClr val="FFFFFF"/>
                </a:solidFill>
                <a:latin typeface="Aptos"/>
              </a:rPr>
              <a:t>1</a:t>
            </a:r>
          </a:p>
        </p:txBody>
      </p:sp>
      <p:sp>
        <p:nvSpPr>
          <p:cNvPr id="7" name="TextBox 6"/>
          <p:cNvSpPr txBox="1"/>
          <p:nvPr/>
        </p:nvSpPr>
        <p:spPr>
          <a:xfrm>
            <a:off x="571499" y="2971800"/>
            <a:ext cx="960120" cy="274320"/>
          </a:xfrm>
          <a:prstGeom prst="rect">
            <a:avLst/>
          </a:prstGeom>
          <a:noFill/>
          <a:ln/>
        </p:spPr>
        <p:txBody>
          <a:bodyPr wrap="square" anchor="t">
            <a:spAutoFit/>
          </a:bodyPr>
          <a:lstStyle/>
          <a:p>
            <a:pPr algn="ctr"/>
            <a:r>
              <a:rPr lang="en-ZA" sz="1200" b="1" i="0">
                <a:solidFill>
                  <a:srgbClr val="0B192A"/>
                </a:solidFill>
                <a:latin typeface="Aptos"/>
              </a:rPr>
              <a:t>LEARN</a:t>
            </a:r>
          </a:p>
        </p:txBody>
      </p:sp>
      <p:cxnSp>
        <p:nvCxnSpPr>
          <p:cNvPr id="8" name="Connector 7"/>
          <p:cNvCxnSpPr/>
          <p:nvPr/>
        </p:nvCxnSpPr>
        <p:spPr>
          <a:xfrm>
            <a:off x="1344168" y="2560320"/>
            <a:ext cx="694944"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2057400" y="2286000"/>
            <a:ext cx="548640" cy="548640"/>
          </a:xfrm>
          <a:prstGeom prst="ellipse">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057400" y="2359152"/>
            <a:ext cx="548640" cy="365760"/>
          </a:xfrm>
          <a:prstGeom prst="rect">
            <a:avLst/>
          </a:prstGeom>
          <a:noFill/>
          <a:ln/>
        </p:spPr>
        <p:txBody>
          <a:bodyPr wrap="square" anchor="t">
            <a:spAutoFit/>
          </a:bodyPr>
          <a:lstStyle/>
          <a:p>
            <a:pPr algn="ctr"/>
            <a:r>
              <a:rPr lang="en-ZA" sz="1800" b="1" i="0">
                <a:solidFill>
                  <a:srgbClr val="FFFFFF"/>
                </a:solidFill>
                <a:latin typeface="Aptos"/>
              </a:rPr>
              <a:t>2</a:t>
            </a:r>
          </a:p>
        </p:txBody>
      </p:sp>
      <p:sp>
        <p:nvSpPr>
          <p:cNvPr id="11" name="TextBox 10"/>
          <p:cNvSpPr txBox="1"/>
          <p:nvPr/>
        </p:nvSpPr>
        <p:spPr>
          <a:xfrm>
            <a:off x="1851660" y="2971800"/>
            <a:ext cx="960120" cy="274320"/>
          </a:xfrm>
          <a:prstGeom prst="rect">
            <a:avLst/>
          </a:prstGeom>
          <a:noFill/>
          <a:ln/>
        </p:spPr>
        <p:txBody>
          <a:bodyPr wrap="square" anchor="t">
            <a:spAutoFit/>
          </a:bodyPr>
          <a:lstStyle/>
          <a:p>
            <a:pPr algn="ctr"/>
            <a:r>
              <a:rPr lang="en-ZA" sz="1200" b="1" i="0">
                <a:solidFill>
                  <a:srgbClr val="0B192A"/>
                </a:solidFill>
                <a:latin typeface="Aptos"/>
              </a:rPr>
              <a:t>CONNECT</a:t>
            </a:r>
          </a:p>
        </p:txBody>
      </p:sp>
      <p:cxnSp>
        <p:nvCxnSpPr>
          <p:cNvPr id="12" name="Connector 11"/>
          <p:cNvCxnSpPr/>
          <p:nvPr/>
        </p:nvCxnSpPr>
        <p:spPr>
          <a:xfrm>
            <a:off x="2624327" y="2560320"/>
            <a:ext cx="694944"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3337560" y="2286000"/>
            <a:ext cx="548640" cy="548640"/>
          </a:xfrm>
          <a:prstGeom prst="ellipse">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337560" y="2359152"/>
            <a:ext cx="548640" cy="365760"/>
          </a:xfrm>
          <a:prstGeom prst="rect">
            <a:avLst/>
          </a:prstGeom>
          <a:noFill/>
          <a:ln/>
        </p:spPr>
        <p:txBody>
          <a:bodyPr wrap="square" anchor="t">
            <a:spAutoFit/>
          </a:bodyPr>
          <a:lstStyle/>
          <a:p>
            <a:pPr algn="ctr"/>
            <a:r>
              <a:rPr lang="en-ZA" sz="1800" b="1" i="0">
                <a:solidFill>
                  <a:srgbClr val="FFFFFF"/>
                </a:solidFill>
                <a:latin typeface="Aptos"/>
              </a:rPr>
              <a:t>3</a:t>
            </a:r>
          </a:p>
        </p:txBody>
      </p:sp>
      <p:sp>
        <p:nvSpPr>
          <p:cNvPr id="15" name="TextBox 14"/>
          <p:cNvSpPr txBox="1"/>
          <p:nvPr/>
        </p:nvSpPr>
        <p:spPr>
          <a:xfrm>
            <a:off x="3131820" y="2971800"/>
            <a:ext cx="960120" cy="274320"/>
          </a:xfrm>
          <a:prstGeom prst="rect">
            <a:avLst/>
          </a:prstGeom>
          <a:noFill/>
          <a:ln/>
        </p:spPr>
        <p:txBody>
          <a:bodyPr wrap="square" anchor="t">
            <a:spAutoFit/>
          </a:bodyPr>
          <a:lstStyle/>
          <a:p>
            <a:pPr algn="ctr"/>
            <a:r>
              <a:rPr lang="en-ZA" sz="1200" b="1" i="0">
                <a:solidFill>
                  <a:srgbClr val="0B192A"/>
                </a:solidFill>
                <a:latin typeface="Aptos"/>
              </a:rPr>
              <a:t>BUILD</a:t>
            </a:r>
          </a:p>
        </p:txBody>
      </p:sp>
      <p:cxnSp>
        <p:nvCxnSpPr>
          <p:cNvPr id="16" name="Connector 15"/>
          <p:cNvCxnSpPr/>
          <p:nvPr/>
        </p:nvCxnSpPr>
        <p:spPr>
          <a:xfrm>
            <a:off x="3904488" y="2560320"/>
            <a:ext cx="694944"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17" name="Oval 16"/>
          <p:cNvSpPr/>
          <p:nvPr/>
        </p:nvSpPr>
        <p:spPr>
          <a:xfrm>
            <a:off x="4617720" y="2286000"/>
            <a:ext cx="548640" cy="548640"/>
          </a:xfrm>
          <a:prstGeom prst="ellipse">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617720" y="2359152"/>
            <a:ext cx="548640" cy="365760"/>
          </a:xfrm>
          <a:prstGeom prst="rect">
            <a:avLst/>
          </a:prstGeom>
          <a:noFill/>
          <a:ln/>
        </p:spPr>
        <p:txBody>
          <a:bodyPr wrap="square" anchor="t">
            <a:spAutoFit/>
          </a:bodyPr>
          <a:lstStyle/>
          <a:p>
            <a:pPr algn="ctr"/>
            <a:r>
              <a:rPr lang="en-ZA" sz="1800" b="1" i="0">
                <a:solidFill>
                  <a:srgbClr val="FFFFFF"/>
                </a:solidFill>
                <a:latin typeface="Aptos"/>
              </a:rPr>
              <a:t>4</a:t>
            </a:r>
          </a:p>
        </p:txBody>
      </p:sp>
      <p:sp>
        <p:nvSpPr>
          <p:cNvPr id="19" name="TextBox 18"/>
          <p:cNvSpPr txBox="1"/>
          <p:nvPr/>
        </p:nvSpPr>
        <p:spPr>
          <a:xfrm>
            <a:off x="4411979" y="2971800"/>
            <a:ext cx="960120" cy="274320"/>
          </a:xfrm>
          <a:prstGeom prst="rect">
            <a:avLst/>
          </a:prstGeom>
          <a:noFill/>
          <a:ln/>
        </p:spPr>
        <p:txBody>
          <a:bodyPr wrap="square" anchor="t">
            <a:spAutoFit/>
          </a:bodyPr>
          <a:lstStyle/>
          <a:p>
            <a:pPr algn="ctr"/>
            <a:r>
              <a:rPr lang="en-ZA" sz="1200" b="1" i="0">
                <a:solidFill>
                  <a:srgbClr val="0B192A"/>
                </a:solidFill>
                <a:latin typeface="Aptos"/>
              </a:rPr>
              <a:t>LEAD</a:t>
            </a:r>
          </a:p>
        </p:txBody>
      </p:sp>
      <p:cxnSp>
        <p:nvCxnSpPr>
          <p:cNvPr id="20" name="Connector 19"/>
          <p:cNvCxnSpPr/>
          <p:nvPr/>
        </p:nvCxnSpPr>
        <p:spPr>
          <a:xfrm>
            <a:off x="5184648" y="2560320"/>
            <a:ext cx="694944"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5897880" y="2286000"/>
            <a:ext cx="548640" cy="548640"/>
          </a:xfrm>
          <a:prstGeom prst="ellipse">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897880" y="2359152"/>
            <a:ext cx="548640" cy="365760"/>
          </a:xfrm>
          <a:prstGeom prst="rect">
            <a:avLst/>
          </a:prstGeom>
          <a:noFill/>
          <a:ln/>
        </p:spPr>
        <p:txBody>
          <a:bodyPr wrap="square" anchor="t">
            <a:spAutoFit/>
          </a:bodyPr>
          <a:lstStyle/>
          <a:p>
            <a:pPr algn="ctr"/>
            <a:r>
              <a:rPr lang="en-ZA" sz="1800" b="1" i="0">
                <a:solidFill>
                  <a:srgbClr val="FFFFFF"/>
                </a:solidFill>
                <a:latin typeface="Aptos"/>
              </a:rPr>
              <a:t>5</a:t>
            </a:r>
          </a:p>
        </p:txBody>
      </p:sp>
      <p:sp>
        <p:nvSpPr>
          <p:cNvPr id="23" name="TextBox 22"/>
          <p:cNvSpPr txBox="1"/>
          <p:nvPr/>
        </p:nvSpPr>
        <p:spPr>
          <a:xfrm>
            <a:off x="5692140" y="2971800"/>
            <a:ext cx="960120" cy="274320"/>
          </a:xfrm>
          <a:prstGeom prst="rect">
            <a:avLst/>
          </a:prstGeom>
          <a:noFill/>
          <a:ln/>
        </p:spPr>
        <p:txBody>
          <a:bodyPr wrap="square" anchor="t">
            <a:spAutoFit/>
          </a:bodyPr>
          <a:lstStyle/>
          <a:p>
            <a:pPr algn="ctr"/>
            <a:r>
              <a:rPr lang="en-ZA" sz="1200" b="1" i="0">
                <a:solidFill>
                  <a:srgbClr val="0B192A"/>
                </a:solidFill>
                <a:latin typeface="Aptos"/>
              </a:rPr>
              <a:t>MENTOR</a:t>
            </a:r>
          </a:p>
        </p:txBody>
      </p:sp>
      <p:sp>
        <p:nvSpPr>
          <p:cNvPr id="24" name="Rounded Rectangle 23"/>
          <p:cNvSpPr/>
          <p:nvPr/>
        </p:nvSpPr>
        <p:spPr>
          <a:xfrm>
            <a:off x="777240" y="3657600"/>
            <a:ext cx="6309360" cy="160020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051560" y="3886200"/>
            <a:ext cx="5760720" cy="265176"/>
          </a:xfrm>
          <a:prstGeom prst="rect">
            <a:avLst/>
          </a:prstGeom>
          <a:noFill/>
          <a:ln/>
        </p:spPr>
        <p:txBody>
          <a:bodyPr wrap="square" anchor="t">
            <a:spAutoFit/>
          </a:bodyPr>
          <a:lstStyle/>
          <a:p>
            <a:pPr algn="l"/>
            <a:r>
              <a:rPr lang="en-ZA" sz="1100" b="1" i="0">
                <a:solidFill>
                  <a:srgbClr val="1B4F8F"/>
                </a:solidFill>
                <a:latin typeface="Aptos"/>
              </a:rPr>
              <a:t>COMMUNITY EXPERIENCES</a:t>
            </a:r>
          </a:p>
        </p:txBody>
      </p:sp>
      <p:sp>
        <p:nvSpPr>
          <p:cNvPr id="26" name="TextBox 25"/>
          <p:cNvSpPr txBox="1"/>
          <p:nvPr/>
        </p:nvSpPr>
        <p:spPr>
          <a:xfrm>
            <a:off x="1051560" y="4224528"/>
            <a:ext cx="5760720" cy="914400"/>
          </a:xfrm>
          <a:prstGeom prst="rect">
            <a:avLst/>
          </a:prstGeom>
          <a:noFill/>
          <a:ln/>
        </p:spPr>
        <p:txBody>
          <a:bodyPr wrap="square" anchor="t">
            <a:spAutoFit/>
          </a:bodyPr>
          <a:lstStyle/>
          <a:p>
            <a:pPr algn="l"/>
            <a:r>
              <a:rPr lang="en-US" sz="1500" b="1" i="0">
                <a:solidFill>
                  <a:srgbClr val="0B192A"/>
                </a:solidFill>
                <a:latin typeface="Aptos"/>
              </a:rPr>
              <a:t>Mentorship • Technical workshops • Research • Projects • Career development • Networking • Leadership opportunities</a:t>
            </a:r>
          </a:p>
        </p:txBody>
      </p:sp>
      <p:sp>
        <p:nvSpPr>
          <p:cNvPr id="27" name="TextBox 26"/>
          <p:cNvSpPr txBox="1"/>
          <p:nvPr/>
        </p:nvSpPr>
        <p:spPr>
          <a:xfrm>
            <a:off x="777240" y="5669280"/>
            <a:ext cx="6400800" cy="548640"/>
          </a:xfrm>
          <a:prstGeom prst="rect">
            <a:avLst/>
          </a:prstGeom>
          <a:noFill/>
          <a:ln/>
        </p:spPr>
        <p:txBody>
          <a:bodyPr wrap="square" anchor="t">
            <a:spAutoFit/>
          </a:bodyPr>
          <a:lstStyle/>
          <a:p>
            <a:pPr algn="ctr"/>
            <a:r>
              <a:rPr lang="en-US" sz="1500" b="1" i="0">
                <a:solidFill>
                  <a:srgbClr val="1B4F8F"/>
                </a:solidFill>
                <a:latin typeface="Aptos"/>
              </a:rPr>
              <a:t>You do not need to arrive as an expert. You need the willingness to learn and contribute.</a:t>
            </a:r>
          </a:p>
        </p:txBody>
      </p:sp>
      <p:sp>
        <p:nvSpPr>
          <p:cNvPr id="28" name="TextBox 27"/>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09</a:t>
            </a:r>
          </a:p>
        </p:txBody>
      </p:sp>
      <p:pic>
        <p:nvPicPr>
          <p:cNvPr id="31" name="Picture 30" descr="logo2.png"/>
          <p:cNvPicPr>
            <a:picLocks noChangeAspect="1"/>
          </p:cNvPicPr>
          <p:nvPr/>
        </p:nvPicPr>
        <p:blipFill>
          <a:blip r:embed="rId4"/>
          <a:stretch>
            <a:fillRect/>
          </a:stretch>
        </p:blipFill>
        <p:spPr>
          <a:xfrm>
            <a:off x="11046170" y="292608"/>
            <a:ext cx="758734" cy="777240"/>
          </a:xfrm>
          <a:prstGeom prst="rect">
            <a:avLst/>
          </a:prstGeom>
          <a:ln/>
        </p:spPr>
      </p:pic>
      <p:pic>
        <p:nvPicPr>
          <p:cNvPr id="33" name="Picture 32">
            <a:extLst>
              <a:ext uri="{FF2B5EF4-FFF2-40B4-BE49-F238E27FC236}">
                <a16:creationId xmlns:a16="http://schemas.microsoft.com/office/drawing/2014/main" id="{4C04132E-B923-FA11-D55B-81EC899AAA2A}"/>
              </a:ext>
            </a:extLst>
          </p:cNvPr>
          <p:cNvPicPr>
            <a:picLocks noChangeAspect="1"/>
          </p:cNvPicPr>
          <p:nvPr/>
        </p:nvPicPr>
        <p:blipFill>
          <a:blip r:embed="rId5"/>
          <a:stretch>
            <a:fillRect/>
          </a:stretch>
        </p:blipFill>
        <p:spPr>
          <a:xfrm>
            <a:off x="7726679" y="1600200"/>
            <a:ext cx="3767328" cy="4572000"/>
          </a:xfrm>
          <a:prstGeom prst="rect">
            <a:avLst/>
          </a:prstGeom>
        </p:spPr>
      </p:pic>
      <p:pic>
        <p:nvPicPr>
          <p:cNvPr id="35" name="Picture 34">
            <a:extLst>
              <a:ext uri="{FF2B5EF4-FFF2-40B4-BE49-F238E27FC236}">
                <a16:creationId xmlns:a16="http://schemas.microsoft.com/office/drawing/2014/main" id="{1DC40417-071E-3BE3-9F66-E4FCB771FDD0}"/>
              </a:ext>
            </a:extLst>
          </p:cNvPr>
          <p:cNvPicPr>
            <a:picLocks noChangeAspect="1"/>
          </p:cNvPicPr>
          <p:nvPr/>
        </p:nvPicPr>
        <p:blipFill>
          <a:blip r:embed="rId6"/>
          <a:stretch>
            <a:fillRect/>
          </a:stretch>
        </p:blipFill>
        <p:spPr>
          <a:xfrm>
            <a:off x="9345167" y="5504688"/>
            <a:ext cx="530352" cy="5303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26" name="Picture 25" descr="85a093e5bdd240ef.jpg"/>
          <p:cNvPicPr>
            <a:picLocks noChangeAspect="1"/>
          </p:cNvPicPr>
          <p:nvPr/>
        </p:nvPicPr>
        <p:blipFill>
          <a:blip r:embed="rId3"/>
          <a:stretch>
            <a:fillRect/>
          </a:stretch>
        </p:blipFill>
        <p:spPr>
          <a:xfrm>
            <a:off x="0" y="0"/>
            <a:ext cx="12188952" cy="6858000"/>
          </a:xfrm>
          <a:prstGeom prst="rect">
            <a:avLst/>
          </a:prstGeom>
          <a:ln/>
        </p:spPr>
      </p:pic>
      <p:sp>
        <p:nvSpPr>
          <p:cNvPr id="27" name="Rectangle 26"/>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09 • LANGUAGE</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ZA" sz="2800" b="1" i="0" dirty="0">
                <a:solidFill>
                  <a:srgbClr val="0B192A"/>
                </a:solidFill>
                <a:latin typeface="Aptos"/>
              </a:rPr>
              <a:t>NLP Eswatini</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What if intelligent systems could understand, speak and create with siSwati in meaningful local contexts?</a:t>
            </a:r>
          </a:p>
        </p:txBody>
      </p:sp>
      <p:sp>
        <p:nvSpPr>
          <p:cNvPr id="5" name="Rounded Rectangle 4"/>
          <p:cNvSpPr/>
          <p:nvPr/>
        </p:nvSpPr>
        <p:spPr>
          <a:xfrm>
            <a:off x="731520" y="1965960"/>
            <a:ext cx="4572000" cy="1965960"/>
          </a:xfrm>
          <a:prstGeom prst="roundRect">
            <a:avLst/>
          </a:prstGeom>
          <a:solidFill>
            <a:srgbClr val="EAF1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51560" y="2304288"/>
            <a:ext cx="3886200" cy="707886"/>
          </a:xfrm>
          <a:prstGeom prst="rect">
            <a:avLst/>
          </a:prstGeom>
          <a:noFill/>
          <a:ln/>
        </p:spPr>
        <p:txBody>
          <a:bodyPr wrap="square" anchor="t">
            <a:spAutoFit/>
          </a:bodyPr>
          <a:lstStyle/>
          <a:p>
            <a:pPr algn="l"/>
            <a:r>
              <a:rPr lang="en-ZA" sz="2000" b="1" i="0">
                <a:solidFill>
                  <a:srgbClr val="0B192A"/>
                </a:solidFill>
                <a:latin typeface="Aptos"/>
              </a:rPr>
              <a:t>“Sawubona. Ngingakusita ngani?”</a:t>
            </a:r>
          </a:p>
        </p:txBody>
      </p:sp>
      <p:sp>
        <p:nvSpPr>
          <p:cNvPr id="7" name="TextBox 6"/>
          <p:cNvSpPr txBox="1"/>
          <p:nvPr/>
        </p:nvSpPr>
        <p:spPr>
          <a:xfrm>
            <a:off x="1051560" y="3063240"/>
            <a:ext cx="3840480" cy="461665"/>
          </a:xfrm>
          <a:prstGeom prst="rect">
            <a:avLst/>
          </a:prstGeom>
          <a:noFill/>
          <a:ln/>
        </p:spPr>
        <p:txBody>
          <a:bodyPr wrap="square" anchor="t">
            <a:spAutoFit/>
          </a:bodyPr>
          <a:lstStyle/>
          <a:p>
            <a:pPr algn="l"/>
            <a:r>
              <a:rPr lang="en-US" sz="1200" b="0" i="0">
                <a:solidFill>
                  <a:srgbClr val="55677E"/>
                </a:solidFill>
                <a:latin typeface="Aptos"/>
              </a:rPr>
              <a:t>The future of language AI should include our language, culture and knowledge.</a:t>
            </a:r>
          </a:p>
        </p:txBody>
      </p:sp>
      <p:sp>
        <p:nvSpPr>
          <p:cNvPr id="8" name="Rounded Rectangle 7"/>
          <p:cNvSpPr/>
          <p:nvPr/>
        </p:nvSpPr>
        <p:spPr>
          <a:xfrm>
            <a:off x="5669280" y="1965960"/>
            <a:ext cx="2651760" cy="141732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5669280" y="1965960"/>
            <a:ext cx="64008" cy="1417320"/>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897880" y="2194560"/>
            <a:ext cx="2240279" cy="307777"/>
          </a:xfrm>
          <a:prstGeom prst="rect">
            <a:avLst/>
          </a:prstGeom>
          <a:noFill/>
          <a:ln/>
        </p:spPr>
        <p:txBody>
          <a:bodyPr wrap="square" anchor="t">
            <a:spAutoFit/>
          </a:bodyPr>
          <a:lstStyle/>
          <a:p>
            <a:pPr algn="l"/>
            <a:r>
              <a:rPr lang="en-ZA" sz="1400" b="1" i="0">
                <a:solidFill>
                  <a:srgbClr val="0B192A"/>
                </a:solidFill>
                <a:latin typeface="Aptos"/>
              </a:rPr>
              <a:t>BUILD DATA</a:t>
            </a:r>
          </a:p>
        </p:txBody>
      </p:sp>
      <p:sp>
        <p:nvSpPr>
          <p:cNvPr id="11" name="TextBox 10"/>
          <p:cNvSpPr txBox="1"/>
          <p:nvPr/>
        </p:nvSpPr>
        <p:spPr>
          <a:xfrm>
            <a:off x="5897880" y="2679191"/>
            <a:ext cx="2240279" cy="430887"/>
          </a:xfrm>
          <a:prstGeom prst="rect">
            <a:avLst/>
          </a:prstGeom>
          <a:noFill/>
          <a:ln/>
        </p:spPr>
        <p:txBody>
          <a:bodyPr wrap="square" anchor="t">
            <a:spAutoFit/>
          </a:bodyPr>
          <a:lstStyle/>
          <a:p>
            <a:pPr algn="l"/>
            <a:r>
              <a:rPr lang="en-ZA" sz="1100" b="0" i="0">
                <a:solidFill>
                  <a:srgbClr val="55677E"/>
                </a:solidFill>
                <a:latin typeface="Aptos"/>
              </a:rPr>
              <a:t>siSwati corpora • annotation • evaluation</a:t>
            </a:r>
          </a:p>
        </p:txBody>
      </p:sp>
      <p:sp>
        <p:nvSpPr>
          <p:cNvPr id="12" name="Rounded Rectangle 11"/>
          <p:cNvSpPr/>
          <p:nvPr/>
        </p:nvSpPr>
        <p:spPr>
          <a:xfrm>
            <a:off x="8549640" y="1965960"/>
            <a:ext cx="2651760" cy="141732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8549640" y="1965960"/>
            <a:ext cx="64008" cy="1417320"/>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778240" y="2194560"/>
            <a:ext cx="2240279" cy="307777"/>
          </a:xfrm>
          <a:prstGeom prst="rect">
            <a:avLst/>
          </a:prstGeom>
          <a:noFill/>
          <a:ln/>
        </p:spPr>
        <p:txBody>
          <a:bodyPr wrap="square" anchor="t">
            <a:spAutoFit/>
          </a:bodyPr>
          <a:lstStyle/>
          <a:p>
            <a:pPr algn="l"/>
            <a:r>
              <a:rPr lang="en-ZA" sz="1400" b="1" i="0">
                <a:solidFill>
                  <a:srgbClr val="0B192A"/>
                </a:solidFill>
                <a:latin typeface="Aptos"/>
              </a:rPr>
              <a:t>BUILD MODELS</a:t>
            </a:r>
          </a:p>
        </p:txBody>
      </p:sp>
      <p:sp>
        <p:nvSpPr>
          <p:cNvPr id="15" name="TextBox 14"/>
          <p:cNvSpPr txBox="1"/>
          <p:nvPr/>
        </p:nvSpPr>
        <p:spPr>
          <a:xfrm>
            <a:off x="8778240" y="2679191"/>
            <a:ext cx="2240279" cy="430887"/>
          </a:xfrm>
          <a:prstGeom prst="rect">
            <a:avLst/>
          </a:prstGeom>
          <a:noFill/>
          <a:ln/>
        </p:spPr>
        <p:txBody>
          <a:bodyPr wrap="square" anchor="t">
            <a:spAutoFit/>
          </a:bodyPr>
          <a:lstStyle/>
          <a:p>
            <a:pPr algn="l"/>
            <a:r>
              <a:rPr lang="en-ZA" sz="1100" b="0" i="0">
                <a:solidFill>
                  <a:srgbClr val="55677E"/>
                </a:solidFill>
                <a:latin typeface="Aptos"/>
              </a:rPr>
              <a:t>translation • speech • conversational AI</a:t>
            </a:r>
          </a:p>
        </p:txBody>
      </p:sp>
      <p:sp>
        <p:nvSpPr>
          <p:cNvPr id="16" name="Rounded Rectangle 15"/>
          <p:cNvSpPr/>
          <p:nvPr/>
        </p:nvSpPr>
        <p:spPr>
          <a:xfrm>
            <a:off x="5669280" y="3703320"/>
            <a:ext cx="2651760" cy="141732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5669280" y="3703320"/>
            <a:ext cx="64008" cy="1417320"/>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897880" y="3931920"/>
            <a:ext cx="2240279" cy="307777"/>
          </a:xfrm>
          <a:prstGeom prst="rect">
            <a:avLst/>
          </a:prstGeom>
          <a:noFill/>
          <a:ln/>
        </p:spPr>
        <p:txBody>
          <a:bodyPr wrap="square" anchor="t">
            <a:spAutoFit/>
          </a:bodyPr>
          <a:lstStyle/>
          <a:p>
            <a:pPr algn="l"/>
            <a:r>
              <a:rPr lang="en-ZA" sz="1400" b="1" i="0">
                <a:solidFill>
                  <a:srgbClr val="0B192A"/>
                </a:solidFill>
                <a:latin typeface="Aptos"/>
              </a:rPr>
              <a:t>BUILD RESEARCH</a:t>
            </a:r>
          </a:p>
        </p:txBody>
      </p:sp>
      <p:sp>
        <p:nvSpPr>
          <p:cNvPr id="19" name="TextBox 18"/>
          <p:cNvSpPr txBox="1"/>
          <p:nvPr/>
        </p:nvSpPr>
        <p:spPr>
          <a:xfrm>
            <a:off x="5897880" y="4416552"/>
            <a:ext cx="2240279" cy="261610"/>
          </a:xfrm>
          <a:prstGeom prst="rect">
            <a:avLst/>
          </a:prstGeom>
          <a:noFill/>
          <a:ln/>
        </p:spPr>
        <p:txBody>
          <a:bodyPr wrap="square" anchor="t">
            <a:spAutoFit/>
          </a:bodyPr>
          <a:lstStyle/>
          <a:p>
            <a:pPr algn="l"/>
            <a:r>
              <a:rPr lang="en-ZA" sz="1100" b="0" i="0">
                <a:solidFill>
                  <a:srgbClr val="55677E"/>
                </a:solidFill>
                <a:latin typeface="Aptos"/>
              </a:rPr>
              <a:t>African NLP • LLMs • publications</a:t>
            </a:r>
          </a:p>
        </p:txBody>
      </p:sp>
      <p:sp>
        <p:nvSpPr>
          <p:cNvPr id="20" name="Rounded Rectangle 19"/>
          <p:cNvSpPr/>
          <p:nvPr/>
        </p:nvSpPr>
        <p:spPr>
          <a:xfrm>
            <a:off x="8549640" y="3703320"/>
            <a:ext cx="2651760" cy="141732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8549640" y="3703320"/>
            <a:ext cx="64008" cy="1417320"/>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778240" y="3931920"/>
            <a:ext cx="2240279" cy="307777"/>
          </a:xfrm>
          <a:prstGeom prst="rect">
            <a:avLst/>
          </a:prstGeom>
          <a:noFill/>
          <a:ln/>
        </p:spPr>
        <p:txBody>
          <a:bodyPr wrap="square" anchor="t">
            <a:spAutoFit/>
          </a:bodyPr>
          <a:lstStyle/>
          <a:p>
            <a:pPr algn="l"/>
            <a:r>
              <a:rPr lang="en-ZA" sz="1400" b="1" i="0">
                <a:solidFill>
                  <a:srgbClr val="0B192A"/>
                </a:solidFill>
                <a:latin typeface="Aptos"/>
              </a:rPr>
              <a:t>BUILD COMMUNITY</a:t>
            </a:r>
          </a:p>
        </p:txBody>
      </p:sp>
      <p:sp>
        <p:nvSpPr>
          <p:cNvPr id="23" name="TextBox 22"/>
          <p:cNvSpPr txBox="1"/>
          <p:nvPr/>
        </p:nvSpPr>
        <p:spPr>
          <a:xfrm>
            <a:off x="8778240" y="4416552"/>
            <a:ext cx="2240279" cy="430887"/>
          </a:xfrm>
          <a:prstGeom prst="rect">
            <a:avLst/>
          </a:prstGeom>
          <a:noFill/>
          <a:ln/>
        </p:spPr>
        <p:txBody>
          <a:bodyPr wrap="square" anchor="t">
            <a:spAutoFit/>
          </a:bodyPr>
          <a:lstStyle/>
          <a:p>
            <a:pPr algn="l"/>
            <a:r>
              <a:rPr lang="en-ZA" sz="1100" b="0" i="0">
                <a:solidFill>
                  <a:srgbClr val="55677E"/>
                </a:solidFill>
                <a:latin typeface="Aptos"/>
              </a:rPr>
              <a:t>developers • linguists • students • researchers</a:t>
            </a:r>
          </a:p>
        </p:txBody>
      </p:sp>
      <p:sp>
        <p:nvSpPr>
          <p:cNvPr id="24" name="TextBox 23"/>
          <p:cNvSpPr txBox="1"/>
          <p:nvPr/>
        </p:nvSpPr>
        <p:spPr>
          <a:xfrm>
            <a:off x="658368" y="6473952"/>
            <a:ext cx="10332720" cy="207749"/>
          </a:xfrm>
          <a:prstGeom prst="rect">
            <a:avLst/>
          </a:prstGeom>
          <a:noFill/>
          <a:ln/>
        </p:spPr>
        <p:txBody>
          <a:bodyPr wrap="square" anchor="t">
            <a:spAutoFit/>
          </a:bodyPr>
          <a:lstStyle/>
          <a:p>
            <a:pPr algn="l"/>
            <a:r>
              <a:rPr lang="en-US" sz="750" b="0" i="0">
                <a:solidFill>
                  <a:srgbClr val="8494A8"/>
                </a:solidFill>
                <a:latin typeface="Aptos"/>
              </a:rPr>
              <a:t>Community model inspired by participatory African NLP research (Nekoto et al., 2020).</a:t>
            </a:r>
          </a:p>
        </p:txBody>
      </p:sp>
      <p:sp>
        <p:nvSpPr>
          <p:cNvPr id="25" name="TextBox 24"/>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10</a:t>
            </a:r>
          </a:p>
        </p:txBody>
      </p:sp>
      <p:pic>
        <p:nvPicPr>
          <p:cNvPr id="28" name="Picture 27" descr="logo2.png"/>
          <p:cNvPicPr>
            <a:picLocks noChangeAspect="1"/>
          </p:cNvPicPr>
          <p:nvPr/>
        </p:nvPicPr>
        <p:blipFill>
          <a:blip r:embed="rId4"/>
          <a:stretch>
            <a:fillRect/>
          </a:stretch>
        </p:blipFill>
        <p:spPr>
          <a:xfrm>
            <a:off x="11046170" y="292608"/>
            <a:ext cx="758734" cy="777240"/>
          </a:xfrm>
          <a:prstGeom prst="rect">
            <a:avLst/>
          </a:prstGeom>
          <a:ln/>
        </p:spPr>
      </p:pic>
      <p:pic>
        <p:nvPicPr>
          <p:cNvPr id="29" name="Picture 28" descr="b80388ed4bc54ac1.jpg"/>
          <p:cNvPicPr>
            <a:picLocks noChangeAspect="1"/>
          </p:cNvPicPr>
          <p:nvPr/>
        </p:nvPicPr>
        <p:blipFill>
          <a:blip r:embed="rId5"/>
          <a:stretch>
            <a:fillRect/>
          </a:stretch>
        </p:blipFill>
        <p:spPr>
          <a:xfrm>
            <a:off x="731520" y="4069080"/>
            <a:ext cx="4206240" cy="2103120"/>
          </a:xfrm>
          <a:prstGeom prst="rect">
            <a:avLst/>
          </a:prstGeom>
          <a:ln/>
        </p:spPr>
      </p:pic>
      <p:sp>
        <p:nvSpPr>
          <p:cNvPr id="30" name="TextBox 29"/>
          <p:cNvSpPr txBox="1"/>
          <p:nvPr/>
        </p:nvSpPr>
        <p:spPr>
          <a:xfrm>
            <a:off x="731520" y="6199632"/>
            <a:ext cx="3175869" cy="230832"/>
          </a:xfrm>
          <a:prstGeom prst="rect">
            <a:avLst/>
          </a:prstGeom>
          <a:noFill/>
          <a:ln/>
        </p:spPr>
        <p:txBody>
          <a:bodyPr wrap="none">
            <a:spAutoFit/>
          </a:bodyPr>
          <a:lstStyle/>
          <a:p>
            <a:r>
              <a:rPr lang="en-ZA" sz="900">
                <a:solidFill>
                  <a:srgbClr val="8494A8"/>
                </a:solidFill>
                <a:latin typeface="Aptos"/>
              </a:rPr>
              <a:t>Transformer architecture: attention-based encoder-decoder</a:t>
            </a:r>
          </a:p>
        </p:txBody>
      </p:sp>
      <p:sp>
        <p:nvSpPr>
          <p:cNvPr id="33" name="Rounded Rectangle 32"/>
          <p:cNvSpPr/>
          <p:nvPr/>
        </p:nvSpPr>
        <p:spPr>
          <a:xfrm>
            <a:off x="8503920" y="5230368"/>
            <a:ext cx="2697480" cy="1051560"/>
          </a:xfrm>
          <a:prstGeom prst="roundRect">
            <a:avLst/>
          </a:prstGeom>
          <a:solidFill>
            <a:srgbClr val="EAF1FA"/>
          </a:solidFill>
          <a:ln w="9525">
            <a:solidFill>
              <a:srgbClr val="D3E1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2" name="Picture 31">
            <a:extLst>
              <a:ext uri="{FF2B5EF4-FFF2-40B4-BE49-F238E27FC236}">
                <a16:creationId xmlns:a16="http://schemas.microsoft.com/office/drawing/2014/main" id="{609B2806-F343-244C-CC67-2A8203CC29F1}"/>
              </a:ext>
            </a:extLst>
          </p:cNvPr>
          <p:cNvPicPr>
            <a:picLocks noChangeAspect="1"/>
          </p:cNvPicPr>
          <p:nvPr/>
        </p:nvPicPr>
        <p:blipFill>
          <a:blip r:embed="rId6"/>
          <a:stretch>
            <a:fillRect/>
          </a:stretch>
        </p:blipFill>
        <p:spPr>
          <a:xfrm>
            <a:off x="8705088" y="5358384"/>
            <a:ext cx="795528" cy="795528"/>
          </a:xfrm>
          <a:prstGeom prst="rect">
            <a:avLst/>
          </a:prstGeom>
        </p:spPr>
      </p:pic>
      <p:sp>
        <p:nvSpPr>
          <p:cNvPr id="34" name="TextBox 33"/>
          <p:cNvSpPr txBox="1"/>
          <p:nvPr/>
        </p:nvSpPr>
        <p:spPr>
          <a:xfrm>
            <a:off x="9601200" y="5394960"/>
            <a:ext cx="1536192" cy="731520"/>
          </a:xfrm>
          <a:prstGeom prst="rect">
            <a:avLst/>
          </a:prstGeom>
          <a:noFill/>
        </p:spPr>
        <p:txBody>
          <a:bodyPr wrap="square" lIns="0" tIns="0" rIns="0" bIns="0" anchor="ctr">
            <a:spAutoFit/>
          </a:bodyPr>
          <a:lstStyle/>
          <a:p>
            <a:r>
              <a:rPr sz="1200" b="1">
                <a:solidFill>
                  <a:srgbClr val="1B4F8F"/>
                </a:solidFill>
                <a:latin typeface="Aptos"/>
              </a:rPr>
              <a:t>SCAN ME TO JOIN</a:t>
            </a:r>
          </a:p>
          <a:p>
            <a:r>
              <a:rPr sz="800">
                <a:solidFill>
                  <a:srgbClr val="55677E"/>
                </a:solidFill>
                <a:latin typeface="Aptos"/>
              </a:rPr>
              <a:t>Scan with your phone camera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sp>
        <p:nvSpPr>
          <p:cNvPr id="24" name="Rectangle 23"/>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5" name="Picture 34" descr="5eb6ebf3c0a2427b.jpg"/>
          <p:cNvPicPr>
            <a:picLocks noChangeAspect="1"/>
          </p:cNvPicPr>
          <p:nvPr/>
        </p:nvPicPr>
        <p:blipFill>
          <a:blip r:embed="rId3"/>
          <a:stretch>
            <a:fillRect/>
          </a:stretch>
        </p:blipFill>
        <p:spPr>
          <a:xfrm>
            <a:off x="0" y="0"/>
            <a:ext cx="12188952" cy="6858000"/>
          </a:xfrm>
          <a:prstGeom prst="rect">
            <a:avLst/>
          </a:prstGeom>
        </p:spPr>
      </p:pic>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10 • PHYSICAL AI</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ZA" sz="2800" b="1" i="0">
                <a:solidFill>
                  <a:srgbClr val="0B192A"/>
                </a:solidFill>
                <a:latin typeface="Aptos"/>
              </a:rPr>
              <a:t>Robotics AI</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When intelligence leaves the screen, it begins to sense, decide and act in the physical world.</a:t>
            </a:r>
          </a:p>
        </p:txBody>
      </p:sp>
      <p:sp>
        <p:nvSpPr>
          <p:cNvPr id="5" name="Rounded Rectangle 4"/>
          <p:cNvSpPr/>
          <p:nvPr/>
        </p:nvSpPr>
        <p:spPr>
          <a:xfrm>
            <a:off x="685800" y="2057400"/>
            <a:ext cx="2377440" cy="141732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2761488"/>
            <a:ext cx="2011680" cy="307777"/>
          </a:xfrm>
          <a:prstGeom prst="rect">
            <a:avLst/>
          </a:prstGeom>
          <a:noFill/>
          <a:ln/>
        </p:spPr>
        <p:txBody>
          <a:bodyPr wrap="square" anchor="t">
            <a:spAutoFit/>
          </a:bodyPr>
          <a:lstStyle/>
          <a:p>
            <a:pPr algn="ctr"/>
            <a:r>
              <a:rPr lang="en-ZA" sz="1400" b="1" i="0">
                <a:solidFill>
                  <a:srgbClr val="1B4F8F"/>
                </a:solidFill>
                <a:latin typeface="Aptos"/>
              </a:rPr>
              <a:t>SENSE</a:t>
            </a:r>
          </a:p>
        </p:txBody>
      </p:sp>
      <p:sp>
        <p:nvSpPr>
          <p:cNvPr id="7" name="TextBox 6"/>
          <p:cNvSpPr txBox="1"/>
          <p:nvPr/>
        </p:nvSpPr>
        <p:spPr>
          <a:xfrm>
            <a:off x="868680" y="3127248"/>
            <a:ext cx="2011680" cy="246221"/>
          </a:xfrm>
          <a:prstGeom prst="rect">
            <a:avLst/>
          </a:prstGeom>
          <a:noFill/>
          <a:ln/>
        </p:spPr>
        <p:txBody>
          <a:bodyPr wrap="square" anchor="t">
            <a:spAutoFit/>
          </a:bodyPr>
          <a:lstStyle/>
          <a:p>
            <a:pPr algn="ctr"/>
            <a:r>
              <a:rPr lang="en-ZA" sz="1000" b="0" i="0">
                <a:solidFill>
                  <a:srgbClr val="55677E"/>
                </a:solidFill>
                <a:latin typeface="Aptos"/>
              </a:rPr>
              <a:t>cameras • sensors</a:t>
            </a:r>
          </a:p>
        </p:txBody>
      </p:sp>
      <p:cxnSp>
        <p:nvCxnSpPr>
          <p:cNvPr id="8" name="Connector 7"/>
          <p:cNvCxnSpPr/>
          <p:nvPr/>
        </p:nvCxnSpPr>
        <p:spPr>
          <a:xfrm>
            <a:off x="3063240" y="2743200"/>
            <a:ext cx="411480" cy="0"/>
          </a:xfrm>
          <a:prstGeom prst="line">
            <a:avLst/>
          </a:prstGeom>
          <a:ln w="15240">
            <a:solidFill>
              <a:srgbClr val="CBD5E1"/>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3520440" y="2057400"/>
            <a:ext cx="2377440" cy="141732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703320" y="2761488"/>
            <a:ext cx="2011680" cy="307777"/>
          </a:xfrm>
          <a:prstGeom prst="rect">
            <a:avLst/>
          </a:prstGeom>
          <a:noFill/>
          <a:ln/>
        </p:spPr>
        <p:txBody>
          <a:bodyPr wrap="square" anchor="t">
            <a:spAutoFit/>
          </a:bodyPr>
          <a:lstStyle/>
          <a:p>
            <a:pPr algn="ctr"/>
            <a:r>
              <a:rPr lang="en-ZA" sz="1400" b="1" i="0">
                <a:solidFill>
                  <a:srgbClr val="1B4F8F"/>
                </a:solidFill>
                <a:latin typeface="Aptos"/>
              </a:rPr>
              <a:t>UNDERSTAND</a:t>
            </a:r>
          </a:p>
        </p:txBody>
      </p:sp>
      <p:sp>
        <p:nvSpPr>
          <p:cNvPr id="11" name="TextBox 10"/>
          <p:cNvSpPr txBox="1"/>
          <p:nvPr/>
        </p:nvSpPr>
        <p:spPr>
          <a:xfrm>
            <a:off x="3703320" y="3127248"/>
            <a:ext cx="2011680" cy="246221"/>
          </a:xfrm>
          <a:prstGeom prst="rect">
            <a:avLst/>
          </a:prstGeom>
          <a:noFill/>
          <a:ln/>
        </p:spPr>
        <p:txBody>
          <a:bodyPr wrap="square" anchor="t">
            <a:spAutoFit/>
          </a:bodyPr>
          <a:lstStyle/>
          <a:p>
            <a:pPr algn="ctr"/>
            <a:r>
              <a:rPr lang="en-ZA" sz="1000" b="0" i="0">
                <a:solidFill>
                  <a:srgbClr val="55677E"/>
                </a:solidFill>
                <a:latin typeface="Aptos"/>
              </a:rPr>
              <a:t>vision • AI</a:t>
            </a:r>
          </a:p>
        </p:txBody>
      </p:sp>
      <p:cxnSp>
        <p:nvCxnSpPr>
          <p:cNvPr id="12" name="Connector 11"/>
          <p:cNvCxnSpPr/>
          <p:nvPr/>
        </p:nvCxnSpPr>
        <p:spPr>
          <a:xfrm>
            <a:off x="5897880" y="2743200"/>
            <a:ext cx="411480" cy="0"/>
          </a:xfrm>
          <a:prstGeom prst="line">
            <a:avLst/>
          </a:prstGeom>
          <a:ln w="15240">
            <a:solidFill>
              <a:srgbClr val="CBD5E1"/>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6355080" y="2057400"/>
            <a:ext cx="2377440" cy="141732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537960" y="2761488"/>
            <a:ext cx="2011680" cy="307777"/>
          </a:xfrm>
          <a:prstGeom prst="rect">
            <a:avLst/>
          </a:prstGeom>
          <a:noFill/>
          <a:ln/>
        </p:spPr>
        <p:txBody>
          <a:bodyPr wrap="square" anchor="t">
            <a:spAutoFit/>
          </a:bodyPr>
          <a:lstStyle/>
          <a:p>
            <a:pPr algn="ctr"/>
            <a:r>
              <a:rPr lang="en-ZA" sz="1400" b="1" i="0">
                <a:solidFill>
                  <a:srgbClr val="1B4F8F"/>
                </a:solidFill>
                <a:latin typeface="Aptos"/>
              </a:rPr>
              <a:t>DECIDE</a:t>
            </a:r>
          </a:p>
        </p:txBody>
      </p:sp>
      <p:sp>
        <p:nvSpPr>
          <p:cNvPr id="15" name="TextBox 14"/>
          <p:cNvSpPr txBox="1"/>
          <p:nvPr/>
        </p:nvSpPr>
        <p:spPr>
          <a:xfrm>
            <a:off x="6537960" y="3127248"/>
            <a:ext cx="2011680" cy="246221"/>
          </a:xfrm>
          <a:prstGeom prst="rect">
            <a:avLst/>
          </a:prstGeom>
          <a:noFill/>
          <a:ln/>
        </p:spPr>
        <p:txBody>
          <a:bodyPr wrap="square" anchor="t">
            <a:spAutoFit/>
          </a:bodyPr>
          <a:lstStyle/>
          <a:p>
            <a:pPr algn="ctr"/>
            <a:r>
              <a:rPr lang="en-ZA" sz="1000" b="0" i="0">
                <a:solidFill>
                  <a:srgbClr val="55677E"/>
                </a:solidFill>
                <a:latin typeface="Aptos"/>
              </a:rPr>
              <a:t>planning • control</a:t>
            </a:r>
          </a:p>
        </p:txBody>
      </p:sp>
      <p:cxnSp>
        <p:nvCxnSpPr>
          <p:cNvPr id="16" name="Connector 15"/>
          <p:cNvCxnSpPr/>
          <p:nvPr/>
        </p:nvCxnSpPr>
        <p:spPr>
          <a:xfrm>
            <a:off x="8732520" y="2743200"/>
            <a:ext cx="411480" cy="0"/>
          </a:xfrm>
          <a:prstGeom prst="line">
            <a:avLst/>
          </a:prstGeom>
          <a:ln w="15240">
            <a:solidFill>
              <a:srgbClr val="CBD5E1"/>
            </a:solidFill>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9189720" y="2057400"/>
            <a:ext cx="2377440" cy="141732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372600" y="2761488"/>
            <a:ext cx="2011680" cy="307777"/>
          </a:xfrm>
          <a:prstGeom prst="rect">
            <a:avLst/>
          </a:prstGeom>
          <a:noFill/>
          <a:ln/>
        </p:spPr>
        <p:txBody>
          <a:bodyPr wrap="square" anchor="t">
            <a:spAutoFit/>
          </a:bodyPr>
          <a:lstStyle/>
          <a:p>
            <a:pPr algn="ctr"/>
            <a:r>
              <a:rPr lang="en-ZA" sz="1400" b="1" i="0">
                <a:solidFill>
                  <a:srgbClr val="1B4F8F"/>
                </a:solidFill>
                <a:latin typeface="Aptos"/>
              </a:rPr>
              <a:t>ACT</a:t>
            </a:r>
          </a:p>
        </p:txBody>
      </p:sp>
      <p:sp>
        <p:nvSpPr>
          <p:cNvPr id="19" name="TextBox 18"/>
          <p:cNvSpPr txBox="1"/>
          <p:nvPr/>
        </p:nvSpPr>
        <p:spPr>
          <a:xfrm>
            <a:off x="9372600" y="3127248"/>
            <a:ext cx="2011680" cy="246221"/>
          </a:xfrm>
          <a:prstGeom prst="rect">
            <a:avLst/>
          </a:prstGeom>
          <a:noFill/>
          <a:ln/>
        </p:spPr>
        <p:txBody>
          <a:bodyPr wrap="square" anchor="t">
            <a:spAutoFit/>
          </a:bodyPr>
          <a:lstStyle/>
          <a:p>
            <a:pPr algn="ctr"/>
            <a:r>
              <a:rPr lang="en-ZA" sz="1000" b="0" i="0">
                <a:solidFill>
                  <a:srgbClr val="55677E"/>
                </a:solidFill>
                <a:latin typeface="Aptos"/>
              </a:rPr>
              <a:t>robots • drones</a:t>
            </a:r>
          </a:p>
        </p:txBody>
      </p:sp>
      <p:sp>
        <p:nvSpPr>
          <p:cNvPr id="20" name="TextBox 19"/>
          <p:cNvSpPr txBox="1"/>
          <p:nvPr/>
        </p:nvSpPr>
        <p:spPr>
          <a:xfrm>
            <a:off x="731520" y="4251960"/>
            <a:ext cx="10515600" cy="261610"/>
          </a:xfrm>
          <a:prstGeom prst="rect">
            <a:avLst/>
          </a:prstGeom>
          <a:noFill/>
          <a:ln/>
        </p:spPr>
        <p:txBody>
          <a:bodyPr wrap="square" anchor="t">
            <a:spAutoFit/>
          </a:bodyPr>
          <a:lstStyle/>
          <a:p>
            <a:pPr algn="l"/>
            <a:r>
              <a:rPr lang="en-ZA" sz="1100" b="1" i="0">
                <a:solidFill>
                  <a:srgbClr val="1B4F8F"/>
                </a:solidFill>
                <a:latin typeface="Aptos"/>
              </a:rPr>
              <a:t>Potential community domains</a:t>
            </a:r>
          </a:p>
        </p:txBody>
      </p:sp>
      <p:sp>
        <p:nvSpPr>
          <p:cNvPr id="21" name="TextBox 20"/>
          <p:cNvSpPr txBox="1"/>
          <p:nvPr/>
        </p:nvSpPr>
        <p:spPr>
          <a:xfrm>
            <a:off x="731520" y="4681728"/>
            <a:ext cx="10515600" cy="353943"/>
          </a:xfrm>
          <a:prstGeom prst="rect">
            <a:avLst/>
          </a:prstGeom>
          <a:noFill/>
          <a:ln/>
        </p:spPr>
        <p:txBody>
          <a:bodyPr wrap="square" anchor="t">
            <a:spAutoFit/>
          </a:bodyPr>
          <a:lstStyle/>
          <a:p>
            <a:pPr algn="l"/>
            <a:r>
              <a:rPr lang="en-US" sz="1700" b="1" i="0">
                <a:solidFill>
                  <a:srgbClr val="0B192A"/>
                </a:solidFill>
                <a:latin typeface="Aptos"/>
              </a:rPr>
              <a:t>Agriculture • Manufacturing • Inspection • Education • Embedded systems • Autonomous systems • IoT</a:t>
            </a:r>
          </a:p>
        </p:txBody>
      </p:sp>
      <p:sp>
        <p:nvSpPr>
          <p:cNvPr id="22" name="TextBox 21"/>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11</a:t>
            </a:r>
          </a:p>
        </p:txBody>
      </p:sp>
      <p:pic>
        <p:nvPicPr>
          <p:cNvPr id="25" name="Picture 24" descr="logo2.png"/>
          <p:cNvPicPr>
            <a:picLocks noChangeAspect="1"/>
          </p:cNvPicPr>
          <p:nvPr/>
        </p:nvPicPr>
        <p:blipFill>
          <a:blip r:embed="rId4"/>
          <a:stretch>
            <a:fillRect/>
          </a:stretch>
        </p:blipFill>
        <p:spPr>
          <a:xfrm>
            <a:off x="11046170" y="292608"/>
            <a:ext cx="758734" cy="777240"/>
          </a:xfrm>
          <a:prstGeom prst="rect">
            <a:avLst/>
          </a:prstGeom>
          <a:ln/>
        </p:spPr>
      </p:pic>
      <p:sp>
        <p:nvSpPr>
          <p:cNvPr id="28" name="Rounded Rectangle 27"/>
          <p:cNvSpPr/>
          <p:nvPr/>
        </p:nvSpPr>
        <p:spPr>
          <a:xfrm>
            <a:off x="4517136" y="4983480"/>
            <a:ext cx="3154680" cy="1188720"/>
          </a:xfrm>
          <a:prstGeom prst="roundRect">
            <a:avLst/>
          </a:prstGeom>
          <a:solidFill>
            <a:srgbClr val="EAF1FA"/>
          </a:solidFill>
          <a:ln w="9525">
            <a:solidFill>
              <a:srgbClr val="D3E1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7" name="Picture 26">
            <a:extLst>
              <a:ext uri="{FF2B5EF4-FFF2-40B4-BE49-F238E27FC236}">
                <a16:creationId xmlns:a16="http://schemas.microsoft.com/office/drawing/2014/main" id="{9AC2D7FC-FAE4-3CCC-2CCE-C8F89CFAADAA}"/>
              </a:ext>
            </a:extLst>
          </p:cNvPr>
          <p:cNvPicPr>
            <a:picLocks noChangeAspect="1"/>
          </p:cNvPicPr>
          <p:nvPr/>
        </p:nvPicPr>
        <p:blipFill>
          <a:blip r:embed="rId5"/>
          <a:stretch>
            <a:fillRect/>
          </a:stretch>
        </p:blipFill>
        <p:spPr>
          <a:xfrm>
            <a:off x="4718304" y="5120640"/>
            <a:ext cx="914400" cy="914400"/>
          </a:xfrm>
          <a:prstGeom prst="rect">
            <a:avLst/>
          </a:prstGeom>
        </p:spPr>
      </p:pic>
      <p:sp>
        <p:nvSpPr>
          <p:cNvPr id="29" name="TextBox 28"/>
          <p:cNvSpPr txBox="1"/>
          <p:nvPr/>
        </p:nvSpPr>
        <p:spPr>
          <a:xfrm>
            <a:off x="5806440" y="5120640"/>
            <a:ext cx="1737360" cy="914400"/>
          </a:xfrm>
          <a:prstGeom prst="rect">
            <a:avLst/>
          </a:prstGeom>
          <a:noFill/>
        </p:spPr>
        <p:txBody>
          <a:bodyPr wrap="square" lIns="0" tIns="0" rIns="0" bIns="0" anchor="ctr">
            <a:spAutoFit/>
          </a:bodyPr>
          <a:lstStyle/>
          <a:p>
            <a:r>
              <a:rPr sz="1300" b="1">
                <a:solidFill>
                  <a:srgbClr val="1B4F8F"/>
                </a:solidFill>
                <a:latin typeface="Aptos"/>
              </a:rPr>
              <a:t>SCAN ME TO JOIN</a:t>
            </a:r>
          </a:p>
          <a:p>
            <a:r>
              <a:rPr sz="900">
                <a:solidFill>
                  <a:srgbClr val="55677E"/>
                </a:solidFill>
                <a:latin typeface="Aptos"/>
              </a:rPr>
              <a:t>Scan with your phone camera</a:t>
            </a:r>
          </a:p>
        </p:txBody>
      </p:sp>
      <p:pic>
        <p:nvPicPr>
          <p:cNvPr id="30" name="Picture 29" descr="icon-camera-f9453212.png"/>
          <p:cNvPicPr>
            <a:picLocks noChangeAspect="1"/>
          </p:cNvPicPr>
          <p:nvPr/>
        </p:nvPicPr>
        <p:blipFill>
          <a:blip r:embed="rId6"/>
          <a:stretch>
            <a:fillRect/>
          </a:stretch>
        </p:blipFill>
        <p:spPr>
          <a:xfrm>
            <a:off x="868680" y="2240280"/>
            <a:ext cx="438912" cy="438912"/>
          </a:xfrm>
          <a:prstGeom prst="rect">
            <a:avLst/>
          </a:prstGeom>
        </p:spPr>
      </p:pic>
      <p:pic>
        <p:nvPicPr>
          <p:cNvPr id="31" name="Picture 30" descr="icon-eye-b824fcc7.png"/>
          <p:cNvPicPr>
            <a:picLocks noChangeAspect="1"/>
          </p:cNvPicPr>
          <p:nvPr/>
        </p:nvPicPr>
        <p:blipFill>
          <a:blip r:embed="rId7"/>
          <a:stretch>
            <a:fillRect/>
          </a:stretch>
        </p:blipFill>
        <p:spPr>
          <a:xfrm>
            <a:off x="3703320" y="2240280"/>
            <a:ext cx="438912" cy="438912"/>
          </a:xfrm>
          <a:prstGeom prst="rect">
            <a:avLst/>
          </a:prstGeom>
        </p:spPr>
      </p:pic>
      <p:pic>
        <p:nvPicPr>
          <p:cNvPr id="32" name="Picture 31" descr="icon-brain-circuit-666db4c6.png"/>
          <p:cNvPicPr>
            <a:picLocks noChangeAspect="1"/>
          </p:cNvPicPr>
          <p:nvPr/>
        </p:nvPicPr>
        <p:blipFill>
          <a:blip r:embed="rId8"/>
          <a:stretch>
            <a:fillRect/>
          </a:stretch>
        </p:blipFill>
        <p:spPr>
          <a:xfrm>
            <a:off x="6537960" y="2240280"/>
            <a:ext cx="438912" cy="438912"/>
          </a:xfrm>
          <a:prstGeom prst="rect">
            <a:avLst/>
          </a:prstGeom>
        </p:spPr>
      </p:pic>
      <p:pic>
        <p:nvPicPr>
          <p:cNvPr id="33" name="Picture 32" descr="icon-bot-666984ca.png"/>
          <p:cNvPicPr>
            <a:picLocks noChangeAspect="1"/>
          </p:cNvPicPr>
          <p:nvPr/>
        </p:nvPicPr>
        <p:blipFill>
          <a:blip r:embed="rId9"/>
          <a:stretch>
            <a:fillRect/>
          </a:stretch>
        </p:blipFill>
        <p:spPr>
          <a:xfrm>
            <a:off x="9372600" y="2240280"/>
            <a:ext cx="438912" cy="43891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sp>
        <p:nvSpPr>
          <p:cNvPr id="14" name="Rectangle 13"/>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Picture 20" descr="477675c2a8a541ae.jpg"/>
          <p:cNvPicPr>
            <a:picLocks noChangeAspect="1"/>
          </p:cNvPicPr>
          <p:nvPr/>
        </p:nvPicPr>
        <p:blipFill>
          <a:blip r:embed="rId3"/>
          <a:stretch>
            <a:fillRect/>
          </a:stretch>
        </p:blipFill>
        <p:spPr>
          <a:xfrm>
            <a:off x="0" y="0"/>
            <a:ext cx="12188952" cy="6858000"/>
          </a:xfrm>
          <a:prstGeom prst="rect">
            <a:avLst/>
          </a:prstGeom>
        </p:spPr>
      </p:pic>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11 • FRONTIER</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ZA" sz="2800" b="1" i="0">
                <a:solidFill>
                  <a:srgbClr val="0B192A"/>
                </a:solidFill>
                <a:latin typeface="Aptos"/>
              </a:rPr>
              <a:t>Quantum AI</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A learning and research community for understanding an emerging computing paradigm — without the hype.</a:t>
            </a:r>
          </a:p>
        </p:txBody>
      </p:sp>
      <p:sp>
        <p:nvSpPr>
          <p:cNvPr id="5" name="Rounded Rectangle 4"/>
          <p:cNvSpPr/>
          <p:nvPr/>
        </p:nvSpPr>
        <p:spPr>
          <a:xfrm>
            <a:off x="731520" y="1874519"/>
            <a:ext cx="5074920" cy="3337560"/>
          </a:xfrm>
          <a:prstGeom prst="roundRect">
            <a:avLst/>
          </a:prstGeom>
          <a:solidFill>
            <a:srgbClr val="F2F6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 y="2148840"/>
            <a:ext cx="4480560" cy="276999"/>
          </a:xfrm>
          <a:prstGeom prst="rect">
            <a:avLst/>
          </a:prstGeom>
          <a:noFill/>
          <a:ln/>
        </p:spPr>
        <p:txBody>
          <a:bodyPr wrap="square" anchor="t">
            <a:spAutoFit/>
          </a:bodyPr>
          <a:lstStyle/>
          <a:p>
            <a:pPr algn="l"/>
            <a:r>
              <a:rPr lang="en-ZA" sz="1200" b="1" i="0">
                <a:solidFill>
                  <a:srgbClr val="1B4F8F"/>
                </a:solidFill>
                <a:latin typeface="Aptos"/>
              </a:rPr>
              <a:t>WHAT WE WILL DO</a:t>
            </a:r>
          </a:p>
        </p:txBody>
      </p:sp>
      <p:sp>
        <p:nvSpPr>
          <p:cNvPr id="7" name="TextBox 6"/>
          <p:cNvSpPr txBox="1"/>
          <p:nvPr/>
        </p:nvSpPr>
        <p:spPr>
          <a:xfrm>
            <a:off x="1005840" y="2651760"/>
            <a:ext cx="4434840" cy="1477328"/>
          </a:xfrm>
          <a:prstGeom prst="rect">
            <a:avLst/>
          </a:prstGeom>
          <a:noFill/>
          <a:ln/>
        </p:spPr>
        <p:txBody>
          <a:bodyPr wrap="square" anchor="t">
            <a:spAutoFit/>
          </a:bodyPr>
          <a:lstStyle/>
          <a:p>
            <a:pPr algn="l"/>
            <a:r>
              <a:rPr lang="en-ZA" sz="1500" b="0" i="0">
                <a:solidFill>
                  <a:srgbClr val="0B192A"/>
                </a:solidFill>
                <a:latin typeface="Aptos"/>
              </a:rPr>
              <a:t>• Quantum computing fundamentals
• Quantum algorithms
• Quantum machine learning
• Optimisation
• Hybrid quantum–classical systems
• Research reading groups</a:t>
            </a:r>
          </a:p>
        </p:txBody>
      </p:sp>
      <p:sp>
        <p:nvSpPr>
          <p:cNvPr id="8" name="Rounded Rectangle 7"/>
          <p:cNvSpPr/>
          <p:nvPr/>
        </p:nvSpPr>
        <p:spPr>
          <a:xfrm>
            <a:off x="6126480" y="1874519"/>
            <a:ext cx="5074920" cy="3337560"/>
          </a:xfrm>
          <a:prstGeom prst="roundRect">
            <a:avLst/>
          </a:prstGeom>
          <a:solidFill>
            <a:srgbClr val="EAF1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400800" y="2148840"/>
            <a:ext cx="4480560" cy="276999"/>
          </a:xfrm>
          <a:prstGeom prst="rect">
            <a:avLst/>
          </a:prstGeom>
          <a:noFill/>
          <a:ln/>
        </p:spPr>
        <p:txBody>
          <a:bodyPr wrap="square" anchor="t">
            <a:spAutoFit/>
          </a:bodyPr>
          <a:lstStyle/>
          <a:p>
            <a:pPr algn="l"/>
            <a:r>
              <a:rPr lang="en-ZA" sz="1200" b="1" i="0">
                <a:solidFill>
                  <a:srgbClr val="1B4F8F"/>
                </a:solidFill>
                <a:latin typeface="Aptos"/>
              </a:rPr>
              <a:t>WHY START NOW?</a:t>
            </a:r>
          </a:p>
        </p:txBody>
      </p:sp>
      <p:sp>
        <p:nvSpPr>
          <p:cNvPr id="10" name="TextBox 9"/>
          <p:cNvSpPr txBox="1"/>
          <p:nvPr/>
        </p:nvSpPr>
        <p:spPr>
          <a:xfrm>
            <a:off x="6400800" y="2651760"/>
            <a:ext cx="4389120" cy="1138773"/>
          </a:xfrm>
          <a:prstGeom prst="rect">
            <a:avLst/>
          </a:prstGeom>
          <a:noFill/>
          <a:ln/>
        </p:spPr>
        <p:txBody>
          <a:bodyPr wrap="square" anchor="t">
            <a:spAutoFit/>
          </a:bodyPr>
          <a:lstStyle/>
          <a:p>
            <a:pPr algn="l"/>
            <a:r>
              <a:rPr lang="en-US" sz="1700" b="1" i="0">
                <a:solidFill>
                  <a:srgbClr val="0B192A"/>
                </a:solidFill>
                <a:latin typeface="Aptos"/>
              </a:rPr>
              <a:t>Emerging technologies should not reach our students and researchers only after the rest of the world has already built the expertise.</a:t>
            </a:r>
          </a:p>
        </p:txBody>
      </p:sp>
      <p:sp>
        <p:nvSpPr>
          <p:cNvPr id="11" name="TextBox 10"/>
          <p:cNvSpPr txBox="1"/>
          <p:nvPr/>
        </p:nvSpPr>
        <p:spPr>
          <a:xfrm>
            <a:off x="6400800" y="4343400"/>
            <a:ext cx="4389120" cy="292388"/>
          </a:xfrm>
          <a:prstGeom prst="rect">
            <a:avLst/>
          </a:prstGeom>
          <a:noFill/>
          <a:ln/>
        </p:spPr>
        <p:txBody>
          <a:bodyPr wrap="square" anchor="t">
            <a:spAutoFit/>
          </a:bodyPr>
          <a:lstStyle/>
          <a:p>
            <a:pPr algn="l"/>
            <a:r>
              <a:rPr lang="en-US" sz="1300" b="1" i="0">
                <a:solidFill>
                  <a:srgbClr val="1B4F8F"/>
                </a:solidFill>
                <a:latin typeface="Aptos"/>
              </a:rPr>
              <a:t>We start by learning. We grow by experimenting.</a:t>
            </a:r>
          </a:p>
        </p:txBody>
      </p:sp>
      <p:sp>
        <p:nvSpPr>
          <p:cNvPr id="12" name="TextBox 11"/>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12</a:t>
            </a:r>
          </a:p>
        </p:txBody>
      </p:sp>
      <p:pic>
        <p:nvPicPr>
          <p:cNvPr id="15" name="Picture 14" descr="logo2.png"/>
          <p:cNvPicPr>
            <a:picLocks noChangeAspect="1"/>
          </p:cNvPicPr>
          <p:nvPr/>
        </p:nvPicPr>
        <p:blipFill>
          <a:blip r:embed="rId4"/>
          <a:stretch>
            <a:fillRect/>
          </a:stretch>
        </p:blipFill>
        <p:spPr>
          <a:xfrm>
            <a:off x="11046170" y="292608"/>
            <a:ext cx="758734" cy="777240"/>
          </a:xfrm>
          <a:prstGeom prst="rect">
            <a:avLst/>
          </a:prstGeom>
          <a:ln/>
        </p:spPr>
      </p:pic>
      <p:sp>
        <p:nvSpPr>
          <p:cNvPr id="18" name="Rounded Rectangle 17"/>
          <p:cNvSpPr/>
          <p:nvPr/>
        </p:nvSpPr>
        <p:spPr>
          <a:xfrm>
            <a:off x="6126480" y="5394960"/>
            <a:ext cx="5074920" cy="1005840"/>
          </a:xfrm>
          <a:prstGeom prst="roundRect">
            <a:avLst/>
          </a:prstGeom>
          <a:solidFill>
            <a:srgbClr val="EAF1FA"/>
          </a:solidFill>
          <a:ln w="9525">
            <a:solidFill>
              <a:srgbClr val="D3E1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Picture 16">
            <a:extLst>
              <a:ext uri="{FF2B5EF4-FFF2-40B4-BE49-F238E27FC236}">
                <a16:creationId xmlns:a16="http://schemas.microsoft.com/office/drawing/2014/main" id="{8AAC75F7-7F84-9E53-3D69-1B53E8B6C21F}"/>
              </a:ext>
            </a:extLst>
          </p:cNvPr>
          <p:cNvPicPr>
            <a:picLocks noChangeAspect="1"/>
          </p:cNvPicPr>
          <p:nvPr/>
        </p:nvPicPr>
        <p:blipFill>
          <a:blip r:embed="rId5"/>
          <a:stretch>
            <a:fillRect/>
          </a:stretch>
        </p:blipFill>
        <p:spPr>
          <a:xfrm>
            <a:off x="6327648" y="5504688"/>
            <a:ext cx="786384" cy="786384"/>
          </a:xfrm>
          <a:prstGeom prst="rect">
            <a:avLst/>
          </a:prstGeom>
        </p:spPr>
      </p:pic>
      <p:sp>
        <p:nvSpPr>
          <p:cNvPr id="19" name="TextBox 18"/>
          <p:cNvSpPr txBox="1"/>
          <p:nvPr/>
        </p:nvSpPr>
        <p:spPr>
          <a:xfrm>
            <a:off x="7296912" y="5504688"/>
            <a:ext cx="2834640" cy="786384"/>
          </a:xfrm>
          <a:prstGeom prst="rect">
            <a:avLst/>
          </a:prstGeom>
          <a:noFill/>
        </p:spPr>
        <p:txBody>
          <a:bodyPr wrap="square" lIns="0" tIns="0" rIns="0" bIns="0" anchor="ctr">
            <a:spAutoFit/>
          </a:bodyPr>
          <a:lstStyle/>
          <a:p>
            <a:r>
              <a:rPr sz="1300" b="1">
                <a:solidFill>
                  <a:srgbClr val="1B4F8F"/>
                </a:solidFill>
                <a:latin typeface="Aptos"/>
              </a:rPr>
              <a:t>SCAN ME TO JOIN</a:t>
            </a:r>
          </a:p>
          <a:p>
            <a:r>
              <a:rPr sz="900">
                <a:solidFill>
                  <a:srgbClr val="55677E"/>
                </a:solidFill>
                <a:latin typeface="Aptos"/>
              </a:rPr>
              <a:t>Scan with your phone camera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sp>
        <p:nvSpPr>
          <p:cNvPr id="28" name="Rectangle 27"/>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6" name="Picture 65" descr="2f0a582b48db406f.jpg"/>
          <p:cNvPicPr>
            <a:picLocks noChangeAspect="1"/>
          </p:cNvPicPr>
          <p:nvPr/>
        </p:nvPicPr>
        <p:blipFill>
          <a:blip r:embed="rId3"/>
          <a:stretch>
            <a:fillRect/>
          </a:stretch>
        </p:blipFill>
        <p:spPr>
          <a:xfrm>
            <a:off x="0" y="0"/>
            <a:ext cx="12188952" cy="6858000"/>
          </a:xfrm>
          <a:prstGeom prst="rect">
            <a:avLst/>
          </a:prstGeom>
        </p:spPr>
      </p:pic>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12 • IMPACT</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ZA" sz="2800" b="1" i="0">
                <a:solidFill>
                  <a:srgbClr val="0B192A"/>
                </a:solidFill>
                <a:latin typeface="Aptos"/>
              </a:rPr>
              <a:t>Applied AI</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Applied AI pairs technology people with domain experts and starts every project with one question, not with a tool.</a:t>
            </a:r>
          </a:p>
        </p:txBody>
      </p:sp>
      <p:sp>
        <p:nvSpPr>
          <p:cNvPr id="26" name="TextBox 25"/>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13</a:t>
            </a:r>
          </a:p>
        </p:txBody>
      </p:sp>
      <p:pic>
        <p:nvPicPr>
          <p:cNvPr id="29" name="Picture 28" descr="logo2.png"/>
          <p:cNvPicPr>
            <a:picLocks noChangeAspect="1"/>
          </p:cNvPicPr>
          <p:nvPr/>
        </p:nvPicPr>
        <p:blipFill>
          <a:blip r:embed="rId4"/>
          <a:stretch>
            <a:fillRect/>
          </a:stretch>
        </p:blipFill>
        <p:spPr>
          <a:xfrm>
            <a:off x="11046170" y="292608"/>
            <a:ext cx="758734" cy="777240"/>
          </a:xfrm>
          <a:prstGeom prst="rect">
            <a:avLst/>
          </a:prstGeom>
          <a:ln/>
        </p:spPr>
      </p:pic>
      <p:sp>
        <p:nvSpPr>
          <p:cNvPr id="30" name="Rounded Rectangle 29"/>
          <p:cNvSpPr/>
          <p:nvPr/>
        </p:nvSpPr>
        <p:spPr>
          <a:xfrm>
            <a:off x="731520" y="1874519"/>
            <a:ext cx="10625328" cy="685800"/>
          </a:xfrm>
          <a:prstGeom prst="roundRect">
            <a:avLst>
              <a:gd name="adj" fmla="val 16000"/>
            </a:avLst>
          </a:prstGeom>
          <a:solidFill>
            <a:srgbClr val="1B4F8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a:solidFill>
                  <a:srgbClr val="FFFFFF"/>
                </a:solidFill>
                <a:latin typeface="Aptos"/>
              </a:rPr>
              <a:t>“What problem do we have — and can AI meaningfully help us solve it?”</a:t>
            </a:r>
          </a:p>
        </p:txBody>
      </p:sp>
      <p:sp>
        <p:nvSpPr>
          <p:cNvPr id="31" name="Rounded Rectangle 30"/>
          <p:cNvSpPr/>
          <p:nvPr/>
        </p:nvSpPr>
        <p:spPr>
          <a:xfrm>
            <a:off x="731520" y="2788920"/>
            <a:ext cx="3346704" cy="1389888"/>
          </a:xfrm>
          <a:prstGeom prst="roundRect">
            <a:avLst>
              <a:gd name="adj" fmla="val 10000"/>
            </a:avLst>
          </a:prstGeom>
          <a:solidFill>
            <a:srgbClr val="F2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2" name="Picture 31" descr="icon-leaf-one-564c2186.png"/>
          <p:cNvPicPr>
            <a:picLocks noChangeAspect="1"/>
          </p:cNvPicPr>
          <p:nvPr/>
        </p:nvPicPr>
        <p:blipFill>
          <a:blip r:embed="rId5"/>
          <a:stretch>
            <a:fillRect/>
          </a:stretch>
        </p:blipFill>
        <p:spPr>
          <a:xfrm>
            <a:off x="1005840" y="3008376"/>
            <a:ext cx="365760" cy="365760"/>
          </a:xfrm>
          <a:prstGeom prst="rect">
            <a:avLst/>
          </a:prstGeom>
        </p:spPr>
      </p:pic>
      <p:sp>
        <p:nvSpPr>
          <p:cNvPr id="33" name="TextBox 32"/>
          <p:cNvSpPr txBox="1"/>
          <p:nvPr/>
        </p:nvSpPr>
        <p:spPr>
          <a:xfrm>
            <a:off x="1481328" y="3063239"/>
            <a:ext cx="2386584" cy="274320"/>
          </a:xfrm>
          <a:prstGeom prst="rect">
            <a:avLst/>
          </a:prstGeom>
          <a:noFill/>
        </p:spPr>
        <p:txBody>
          <a:bodyPr wrap="square" lIns="0" tIns="0" rIns="0" bIns="0">
            <a:spAutoFit/>
          </a:bodyPr>
          <a:lstStyle/>
          <a:p>
            <a:r>
              <a:rPr sz="1250" b="1">
                <a:solidFill>
                  <a:srgbClr val="1B4F8F"/>
                </a:solidFill>
                <a:latin typeface="Aptos"/>
              </a:rPr>
              <a:t>AGRICULTURE</a:t>
            </a:r>
          </a:p>
        </p:txBody>
      </p:sp>
      <p:sp>
        <p:nvSpPr>
          <p:cNvPr id="34" name="TextBox 33"/>
          <p:cNvSpPr txBox="1"/>
          <p:nvPr/>
        </p:nvSpPr>
        <p:spPr>
          <a:xfrm>
            <a:off x="1005840" y="3520439"/>
            <a:ext cx="2798064" cy="566928"/>
          </a:xfrm>
          <a:prstGeom prst="rect">
            <a:avLst/>
          </a:prstGeom>
          <a:noFill/>
        </p:spPr>
        <p:txBody>
          <a:bodyPr wrap="square" lIns="0" tIns="0" rIns="0" bIns="0">
            <a:spAutoFit/>
          </a:bodyPr>
          <a:lstStyle/>
          <a:p>
            <a:pPr>
              <a:lnSpc>
                <a:spcPct val="120000"/>
              </a:lnSpc>
            </a:pPr>
            <a:r>
              <a:rPr sz="1050" b="0">
                <a:solidFill>
                  <a:srgbClr val="55677E"/>
                </a:solidFill>
                <a:latin typeface="Aptos"/>
              </a:rPr>
              <a:t>Crop health, disease detection and weather-informed advice for smallholder farmers.</a:t>
            </a:r>
          </a:p>
        </p:txBody>
      </p:sp>
      <p:sp>
        <p:nvSpPr>
          <p:cNvPr id="35" name="Rounded Rectangle 34"/>
          <p:cNvSpPr/>
          <p:nvPr/>
        </p:nvSpPr>
        <p:spPr>
          <a:xfrm>
            <a:off x="4370832" y="2788920"/>
            <a:ext cx="3346704" cy="1389888"/>
          </a:xfrm>
          <a:prstGeom prst="roundRect">
            <a:avLst>
              <a:gd name="adj" fmla="val 10000"/>
            </a:avLst>
          </a:prstGeom>
          <a:solidFill>
            <a:srgbClr val="F2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6" name="Picture 35" descr="icon-document-heart-pulse-7f77bdf9.png"/>
          <p:cNvPicPr>
            <a:picLocks noChangeAspect="1"/>
          </p:cNvPicPr>
          <p:nvPr/>
        </p:nvPicPr>
        <p:blipFill>
          <a:blip r:embed="rId6"/>
          <a:stretch>
            <a:fillRect/>
          </a:stretch>
        </p:blipFill>
        <p:spPr>
          <a:xfrm>
            <a:off x="4645152" y="3008376"/>
            <a:ext cx="365760" cy="365760"/>
          </a:xfrm>
          <a:prstGeom prst="rect">
            <a:avLst/>
          </a:prstGeom>
        </p:spPr>
      </p:pic>
      <p:sp>
        <p:nvSpPr>
          <p:cNvPr id="37" name="TextBox 36"/>
          <p:cNvSpPr txBox="1"/>
          <p:nvPr/>
        </p:nvSpPr>
        <p:spPr>
          <a:xfrm>
            <a:off x="5120640" y="3063239"/>
            <a:ext cx="2386584" cy="274320"/>
          </a:xfrm>
          <a:prstGeom prst="rect">
            <a:avLst/>
          </a:prstGeom>
          <a:noFill/>
        </p:spPr>
        <p:txBody>
          <a:bodyPr wrap="square" lIns="0" tIns="0" rIns="0" bIns="0">
            <a:spAutoFit/>
          </a:bodyPr>
          <a:lstStyle/>
          <a:p>
            <a:r>
              <a:rPr sz="1250" b="1">
                <a:solidFill>
                  <a:srgbClr val="1B4F8F"/>
                </a:solidFill>
                <a:latin typeface="Aptos"/>
              </a:rPr>
              <a:t>HEALTH</a:t>
            </a:r>
          </a:p>
        </p:txBody>
      </p:sp>
      <p:sp>
        <p:nvSpPr>
          <p:cNvPr id="38" name="TextBox 37"/>
          <p:cNvSpPr txBox="1"/>
          <p:nvPr/>
        </p:nvSpPr>
        <p:spPr>
          <a:xfrm>
            <a:off x="4645152" y="3520439"/>
            <a:ext cx="2798064" cy="566928"/>
          </a:xfrm>
          <a:prstGeom prst="rect">
            <a:avLst/>
          </a:prstGeom>
          <a:noFill/>
        </p:spPr>
        <p:txBody>
          <a:bodyPr wrap="square" lIns="0" tIns="0" rIns="0" bIns="0">
            <a:spAutoFit/>
          </a:bodyPr>
          <a:lstStyle/>
          <a:p>
            <a:pPr>
              <a:lnSpc>
                <a:spcPct val="120000"/>
              </a:lnSpc>
            </a:pPr>
            <a:r>
              <a:rPr sz="1050" b="0">
                <a:solidFill>
                  <a:srgbClr val="55677E"/>
                </a:solidFill>
                <a:latin typeface="Aptos"/>
              </a:rPr>
              <a:t>Diagnostic support, triage and better service delivery in rural clinics.</a:t>
            </a:r>
          </a:p>
        </p:txBody>
      </p:sp>
      <p:sp>
        <p:nvSpPr>
          <p:cNvPr id="39" name="Rounded Rectangle 38"/>
          <p:cNvSpPr/>
          <p:nvPr/>
        </p:nvSpPr>
        <p:spPr>
          <a:xfrm>
            <a:off x="8010144" y="2788920"/>
            <a:ext cx="3346704" cy="1389888"/>
          </a:xfrm>
          <a:prstGeom prst="roundRect">
            <a:avLst>
              <a:gd name="adj" fmla="val 10000"/>
            </a:avLst>
          </a:prstGeom>
          <a:solidFill>
            <a:srgbClr val="F2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0" name="Picture 39" descr="icon-hat-graduation-2cf247aa.png"/>
          <p:cNvPicPr>
            <a:picLocks noChangeAspect="1"/>
          </p:cNvPicPr>
          <p:nvPr/>
        </p:nvPicPr>
        <p:blipFill>
          <a:blip r:embed="rId7"/>
          <a:stretch>
            <a:fillRect/>
          </a:stretch>
        </p:blipFill>
        <p:spPr>
          <a:xfrm>
            <a:off x="8284464" y="3008376"/>
            <a:ext cx="365760" cy="365760"/>
          </a:xfrm>
          <a:prstGeom prst="rect">
            <a:avLst/>
          </a:prstGeom>
        </p:spPr>
      </p:pic>
      <p:sp>
        <p:nvSpPr>
          <p:cNvPr id="41" name="TextBox 40"/>
          <p:cNvSpPr txBox="1"/>
          <p:nvPr/>
        </p:nvSpPr>
        <p:spPr>
          <a:xfrm>
            <a:off x="8759952" y="3063239"/>
            <a:ext cx="2386584" cy="274320"/>
          </a:xfrm>
          <a:prstGeom prst="rect">
            <a:avLst/>
          </a:prstGeom>
          <a:noFill/>
        </p:spPr>
        <p:txBody>
          <a:bodyPr wrap="square" lIns="0" tIns="0" rIns="0" bIns="0">
            <a:spAutoFit/>
          </a:bodyPr>
          <a:lstStyle/>
          <a:p>
            <a:r>
              <a:rPr sz="1250" b="1">
                <a:solidFill>
                  <a:srgbClr val="1B4F8F"/>
                </a:solidFill>
                <a:latin typeface="Aptos"/>
              </a:rPr>
              <a:t>EDUCATION</a:t>
            </a:r>
          </a:p>
        </p:txBody>
      </p:sp>
      <p:sp>
        <p:nvSpPr>
          <p:cNvPr id="42" name="TextBox 41"/>
          <p:cNvSpPr txBox="1"/>
          <p:nvPr/>
        </p:nvSpPr>
        <p:spPr>
          <a:xfrm>
            <a:off x="8284464" y="3520439"/>
            <a:ext cx="2798064" cy="566928"/>
          </a:xfrm>
          <a:prstGeom prst="rect">
            <a:avLst/>
          </a:prstGeom>
          <a:noFill/>
        </p:spPr>
        <p:txBody>
          <a:bodyPr wrap="square" lIns="0" tIns="0" rIns="0" bIns="0">
            <a:spAutoFit/>
          </a:bodyPr>
          <a:lstStyle/>
          <a:p>
            <a:pPr>
              <a:lnSpc>
                <a:spcPct val="120000"/>
              </a:lnSpc>
            </a:pPr>
            <a:r>
              <a:rPr sz="1050" b="0">
                <a:solidFill>
                  <a:srgbClr val="55677E"/>
                </a:solidFill>
                <a:latin typeface="Aptos"/>
              </a:rPr>
              <a:t>Learning support and teaching materials in both siSwati and English.</a:t>
            </a:r>
          </a:p>
        </p:txBody>
      </p:sp>
      <p:sp>
        <p:nvSpPr>
          <p:cNvPr id="43" name="Rounded Rectangle 42"/>
          <p:cNvSpPr/>
          <p:nvPr/>
        </p:nvSpPr>
        <p:spPr>
          <a:xfrm>
            <a:off x="731520" y="4315968"/>
            <a:ext cx="3346704" cy="1389888"/>
          </a:xfrm>
          <a:prstGeom prst="roundRect">
            <a:avLst>
              <a:gd name="adj" fmla="val 10000"/>
            </a:avLst>
          </a:prstGeom>
          <a:solidFill>
            <a:srgbClr val="F2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4" name="Picture 43" descr="image.png"/>
          <p:cNvPicPr>
            <a:picLocks noChangeAspect="1"/>
          </p:cNvPicPr>
          <p:nvPr/>
        </p:nvPicPr>
        <p:blipFill>
          <a:blip r:embed="rId8"/>
          <a:stretch>
            <a:fillRect/>
          </a:stretch>
        </p:blipFill>
        <p:spPr>
          <a:xfrm>
            <a:off x="1005840" y="4535424"/>
            <a:ext cx="365760" cy="365760"/>
          </a:xfrm>
          <a:prstGeom prst="rect">
            <a:avLst/>
          </a:prstGeom>
        </p:spPr>
      </p:pic>
      <p:sp>
        <p:nvSpPr>
          <p:cNvPr id="45" name="TextBox 44"/>
          <p:cNvSpPr txBox="1"/>
          <p:nvPr/>
        </p:nvSpPr>
        <p:spPr>
          <a:xfrm>
            <a:off x="1481328" y="4590288"/>
            <a:ext cx="2386584" cy="274320"/>
          </a:xfrm>
          <a:prstGeom prst="rect">
            <a:avLst/>
          </a:prstGeom>
          <a:noFill/>
        </p:spPr>
        <p:txBody>
          <a:bodyPr wrap="square" lIns="0" tIns="0" rIns="0" bIns="0">
            <a:spAutoFit/>
          </a:bodyPr>
          <a:lstStyle/>
          <a:p>
            <a:r>
              <a:rPr sz="1250" b="1">
                <a:solidFill>
                  <a:srgbClr val="1B4F8F"/>
                </a:solidFill>
                <a:latin typeface="Aptos"/>
              </a:rPr>
              <a:t>INDUSTRY</a:t>
            </a:r>
          </a:p>
        </p:txBody>
      </p:sp>
      <p:sp>
        <p:nvSpPr>
          <p:cNvPr id="46" name="TextBox 45"/>
          <p:cNvSpPr txBox="1"/>
          <p:nvPr/>
        </p:nvSpPr>
        <p:spPr>
          <a:xfrm>
            <a:off x="1005840" y="5047488"/>
            <a:ext cx="2798064" cy="566928"/>
          </a:xfrm>
          <a:prstGeom prst="rect">
            <a:avLst/>
          </a:prstGeom>
          <a:noFill/>
        </p:spPr>
        <p:txBody>
          <a:bodyPr wrap="square" lIns="0" tIns="0" rIns="0" bIns="0">
            <a:spAutoFit/>
          </a:bodyPr>
          <a:lstStyle/>
          <a:p>
            <a:pPr>
              <a:lnSpc>
                <a:spcPct val="120000"/>
              </a:lnSpc>
            </a:pPr>
            <a:r>
              <a:rPr sz="1050" b="0">
                <a:solidFill>
                  <a:srgbClr val="55677E"/>
                </a:solidFill>
                <a:latin typeface="Aptos"/>
              </a:rPr>
              <a:t>Quality inspection, predictive maintenance and process optimisation.</a:t>
            </a:r>
          </a:p>
        </p:txBody>
      </p:sp>
      <p:sp>
        <p:nvSpPr>
          <p:cNvPr id="47" name="Rounded Rectangle 46"/>
          <p:cNvSpPr/>
          <p:nvPr/>
        </p:nvSpPr>
        <p:spPr>
          <a:xfrm>
            <a:off x="4370832" y="4315968"/>
            <a:ext cx="3346704" cy="1389888"/>
          </a:xfrm>
          <a:prstGeom prst="roundRect">
            <a:avLst>
              <a:gd name="adj" fmla="val 10000"/>
            </a:avLst>
          </a:prstGeom>
          <a:solidFill>
            <a:srgbClr val="F2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8" name="Picture 47" descr="icon-wallet-9afa9e22.png"/>
          <p:cNvPicPr>
            <a:picLocks noChangeAspect="1"/>
          </p:cNvPicPr>
          <p:nvPr/>
        </p:nvPicPr>
        <p:blipFill>
          <a:blip r:embed="rId9"/>
          <a:stretch>
            <a:fillRect/>
          </a:stretch>
        </p:blipFill>
        <p:spPr>
          <a:xfrm>
            <a:off x="4645152" y="4535424"/>
            <a:ext cx="365760" cy="365760"/>
          </a:xfrm>
          <a:prstGeom prst="rect">
            <a:avLst/>
          </a:prstGeom>
        </p:spPr>
      </p:pic>
      <p:sp>
        <p:nvSpPr>
          <p:cNvPr id="49" name="TextBox 48"/>
          <p:cNvSpPr txBox="1"/>
          <p:nvPr/>
        </p:nvSpPr>
        <p:spPr>
          <a:xfrm>
            <a:off x="5120640" y="4590288"/>
            <a:ext cx="2386584" cy="274320"/>
          </a:xfrm>
          <a:prstGeom prst="rect">
            <a:avLst/>
          </a:prstGeom>
          <a:noFill/>
        </p:spPr>
        <p:txBody>
          <a:bodyPr wrap="square" lIns="0" tIns="0" rIns="0" bIns="0">
            <a:spAutoFit/>
          </a:bodyPr>
          <a:lstStyle/>
          <a:p>
            <a:r>
              <a:rPr sz="1250" b="1">
                <a:solidFill>
                  <a:srgbClr val="1B4F8F"/>
                </a:solidFill>
                <a:latin typeface="Aptos"/>
              </a:rPr>
              <a:t>FINANCE</a:t>
            </a:r>
          </a:p>
        </p:txBody>
      </p:sp>
      <p:sp>
        <p:nvSpPr>
          <p:cNvPr id="50" name="TextBox 49"/>
          <p:cNvSpPr txBox="1"/>
          <p:nvPr/>
        </p:nvSpPr>
        <p:spPr>
          <a:xfrm>
            <a:off x="4645152" y="5047488"/>
            <a:ext cx="2798064" cy="566928"/>
          </a:xfrm>
          <a:prstGeom prst="rect">
            <a:avLst/>
          </a:prstGeom>
          <a:noFill/>
        </p:spPr>
        <p:txBody>
          <a:bodyPr wrap="square" lIns="0" tIns="0" rIns="0" bIns="0">
            <a:spAutoFit/>
          </a:bodyPr>
          <a:lstStyle/>
          <a:p>
            <a:pPr>
              <a:lnSpc>
                <a:spcPct val="120000"/>
              </a:lnSpc>
            </a:pPr>
            <a:r>
              <a:rPr sz="1050" b="0">
                <a:solidFill>
                  <a:srgbClr val="55677E"/>
                </a:solidFill>
                <a:latin typeface="Aptos"/>
              </a:rPr>
              <a:t>Fraud detection, credit scoring and wider financial inclusion.</a:t>
            </a:r>
          </a:p>
        </p:txBody>
      </p:sp>
      <p:sp>
        <p:nvSpPr>
          <p:cNvPr id="51" name="Rounded Rectangle 50"/>
          <p:cNvSpPr/>
          <p:nvPr/>
        </p:nvSpPr>
        <p:spPr>
          <a:xfrm>
            <a:off x="8010144" y="4315968"/>
            <a:ext cx="3346704" cy="1389888"/>
          </a:xfrm>
          <a:prstGeom prst="roundRect">
            <a:avLst>
              <a:gd name="adj" fmla="val 10000"/>
            </a:avLst>
          </a:prstGeom>
          <a:solidFill>
            <a:srgbClr val="F2F6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2" name="Picture 51" descr="icon-city-21a87542.png"/>
          <p:cNvPicPr>
            <a:picLocks noChangeAspect="1"/>
          </p:cNvPicPr>
          <p:nvPr/>
        </p:nvPicPr>
        <p:blipFill>
          <a:blip r:embed="rId10"/>
          <a:stretch>
            <a:fillRect/>
          </a:stretch>
        </p:blipFill>
        <p:spPr>
          <a:xfrm>
            <a:off x="8284464" y="4535424"/>
            <a:ext cx="365760" cy="365760"/>
          </a:xfrm>
          <a:prstGeom prst="rect">
            <a:avLst/>
          </a:prstGeom>
        </p:spPr>
      </p:pic>
      <p:sp>
        <p:nvSpPr>
          <p:cNvPr id="53" name="TextBox 52"/>
          <p:cNvSpPr txBox="1"/>
          <p:nvPr/>
        </p:nvSpPr>
        <p:spPr>
          <a:xfrm>
            <a:off x="8759952" y="4590288"/>
            <a:ext cx="2386584" cy="274320"/>
          </a:xfrm>
          <a:prstGeom prst="rect">
            <a:avLst/>
          </a:prstGeom>
          <a:noFill/>
        </p:spPr>
        <p:txBody>
          <a:bodyPr wrap="square" lIns="0" tIns="0" rIns="0" bIns="0">
            <a:spAutoFit/>
          </a:bodyPr>
          <a:lstStyle/>
          <a:p>
            <a:r>
              <a:rPr sz="1250" b="1">
                <a:solidFill>
                  <a:srgbClr val="1B4F8F"/>
                </a:solidFill>
                <a:latin typeface="Aptos"/>
              </a:rPr>
              <a:t>PUBLIC SERVICES</a:t>
            </a:r>
          </a:p>
        </p:txBody>
      </p:sp>
      <p:sp>
        <p:nvSpPr>
          <p:cNvPr id="54" name="TextBox 53"/>
          <p:cNvSpPr txBox="1"/>
          <p:nvPr/>
        </p:nvSpPr>
        <p:spPr>
          <a:xfrm>
            <a:off x="8284464" y="5047488"/>
            <a:ext cx="2798064" cy="566928"/>
          </a:xfrm>
          <a:prstGeom prst="rect">
            <a:avLst/>
          </a:prstGeom>
          <a:noFill/>
        </p:spPr>
        <p:txBody>
          <a:bodyPr wrap="square" lIns="0" tIns="0" rIns="0" bIns="0">
            <a:spAutoFit/>
          </a:bodyPr>
          <a:lstStyle/>
          <a:p>
            <a:pPr>
              <a:lnSpc>
                <a:spcPct val="120000"/>
              </a:lnSpc>
            </a:pPr>
            <a:r>
              <a:rPr sz="1050" b="0">
                <a:solidFill>
                  <a:srgbClr val="55677E"/>
                </a:solidFill>
                <a:latin typeface="Aptos"/>
              </a:rPr>
              <a:t>Faster citizen services and smarter use of national data.</a:t>
            </a:r>
          </a:p>
        </p:txBody>
      </p:sp>
      <p:sp>
        <p:nvSpPr>
          <p:cNvPr id="55" name="Rounded Rectangle 54"/>
          <p:cNvSpPr/>
          <p:nvPr/>
        </p:nvSpPr>
        <p:spPr>
          <a:xfrm>
            <a:off x="731520" y="5943600"/>
            <a:ext cx="1234440" cy="457200"/>
          </a:xfrm>
          <a:prstGeom prst="roundRect">
            <a:avLst>
              <a:gd name="adj" fmla="val 28000"/>
            </a:avLst>
          </a:prstGeom>
          <a:solidFill>
            <a:srgbClr val="F2F6FB"/>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 b="1">
                <a:solidFill>
                  <a:srgbClr val="1B4F8F"/>
                </a:solidFill>
                <a:latin typeface="Aptos"/>
              </a:rPr>
              <a:t>Identify</a:t>
            </a:r>
          </a:p>
        </p:txBody>
      </p:sp>
      <p:sp>
        <p:nvSpPr>
          <p:cNvPr id="56" name="TextBox 55"/>
          <p:cNvSpPr txBox="1"/>
          <p:nvPr/>
        </p:nvSpPr>
        <p:spPr>
          <a:xfrm>
            <a:off x="2011680" y="6035040"/>
            <a:ext cx="146304" cy="274320"/>
          </a:xfrm>
          <a:prstGeom prst="rect">
            <a:avLst/>
          </a:prstGeom>
          <a:noFill/>
        </p:spPr>
        <p:txBody>
          <a:bodyPr wrap="square" lIns="0" tIns="0" rIns="0" bIns="0">
            <a:spAutoFit/>
          </a:bodyPr>
          <a:lstStyle/>
          <a:p>
            <a:pPr algn="ctr"/>
            <a:r>
              <a:rPr sz="1200" b="1">
                <a:solidFill>
                  <a:srgbClr val="8494A8"/>
                </a:solidFill>
                <a:latin typeface="Aptos"/>
              </a:rPr>
              <a:t>→</a:t>
            </a:r>
          </a:p>
        </p:txBody>
      </p:sp>
      <p:sp>
        <p:nvSpPr>
          <p:cNvPr id="57" name="Rounded Rectangle 56"/>
          <p:cNvSpPr/>
          <p:nvPr/>
        </p:nvSpPr>
        <p:spPr>
          <a:xfrm>
            <a:off x="2093976" y="5943600"/>
            <a:ext cx="1234440" cy="457200"/>
          </a:xfrm>
          <a:prstGeom prst="roundRect">
            <a:avLst>
              <a:gd name="adj" fmla="val 28000"/>
            </a:avLst>
          </a:prstGeom>
          <a:solidFill>
            <a:srgbClr val="F2F6FB"/>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 b="1">
                <a:solidFill>
                  <a:srgbClr val="1B4F8F"/>
                </a:solidFill>
                <a:latin typeface="Aptos"/>
              </a:rPr>
              <a:t>Form teams</a:t>
            </a:r>
          </a:p>
        </p:txBody>
      </p:sp>
      <p:sp>
        <p:nvSpPr>
          <p:cNvPr id="58" name="TextBox 57"/>
          <p:cNvSpPr txBox="1"/>
          <p:nvPr/>
        </p:nvSpPr>
        <p:spPr>
          <a:xfrm>
            <a:off x="3374136" y="6035040"/>
            <a:ext cx="146304" cy="274320"/>
          </a:xfrm>
          <a:prstGeom prst="rect">
            <a:avLst/>
          </a:prstGeom>
          <a:noFill/>
        </p:spPr>
        <p:txBody>
          <a:bodyPr wrap="square" lIns="0" tIns="0" rIns="0" bIns="0">
            <a:spAutoFit/>
          </a:bodyPr>
          <a:lstStyle/>
          <a:p>
            <a:pPr algn="ctr"/>
            <a:r>
              <a:rPr sz="1200" b="1">
                <a:solidFill>
                  <a:srgbClr val="8494A8"/>
                </a:solidFill>
                <a:latin typeface="Aptos"/>
              </a:rPr>
              <a:t>→</a:t>
            </a:r>
          </a:p>
        </p:txBody>
      </p:sp>
      <p:sp>
        <p:nvSpPr>
          <p:cNvPr id="59" name="Rounded Rectangle 58"/>
          <p:cNvSpPr/>
          <p:nvPr/>
        </p:nvSpPr>
        <p:spPr>
          <a:xfrm>
            <a:off x="3456432" y="5943600"/>
            <a:ext cx="1234440" cy="457200"/>
          </a:xfrm>
          <a:prstGeom prst="roundRect">
            <a:avLst>
              <a:gd name="adj" fmla="val 28000"/>
            </a:avLst>
          </a:prstGeom>
          <a:solidFill>
            <a:srgbClr val="F2F6FB"/>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 b="1">
                <a:solidFill>
                  <a:srgbClr val="1B4F8F"/>
                </a:solidFill>
                <a:latin typeface="Aptos"/>
              </a:rPr>
              <a:t>Prototype</a:t>
            </a:r>
          </a:p>
        </p:txBody>
      </p:sp>
      <p:sp>
        <p:nvSpPr>
          <p:cNvPr id="60" name="TextBox 59"/>
          <p:cNvSpPr txBox="1"/>
          <p:nvPr/>
        </p:nvSpPr>
        <p:spPr>
          <a:xfrm>
            <a:off x="4736592" y="6035040"/>
            <a:ext cx="146304" cy="274320"/>
          </a:xfrm>
          <a:prstGeom prst="rect">
            <a:avLst/>
          </a:prstGeom>
          <a:noFill/>
        </p:spPr>
        <p:txBody>
          <a:bodyPr wrap="square" lIns="0" tIns="0" rIns="0" bIns="0">
            <a:spAutoFit/>
          </a:bodyPr>
          <a:lstStyle/>
          <a:p>
            <a:pPr algn="ctr"/>
            <a:r>
              <a:rPr sz="1200" b="1">
                <a:solidFill>
                  <a:srgbClr val="8494A8"/>
                </a:solidFill>
                <a:latin typeface="Aptos"/>
              </a:rPr>
              <a:t>→</a:t>
            </a:r>
          </a:p>
        </p:txBody>
      </p:sp>
      <p:sp>
        <p:nvSpPr>
          <p:cNvPr id="61" name="Rounded Rectangle 60"/>
          <p:cNvSpPr/>
          <p:nvPr/>
        </p:nvSpPr>
        <p:spPr>
          <a:xfrm>
            <a:off x="4818888" y="5943600"/>
            <a:ext cx="1234440" cy="457200"/>
          </a:xfrm>
          <a:prstGeom prst="roundRect">
            <a:avLst>
              <a:gd name="adj" fmla="val 28000"/>
            </a:avLst>
          </a:prstGeom>
          <a:solidFill>
            <a:srgbClr val="F2F6FB"/>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 b="1">
                <a:solidFill>
                  <a:srgbClr val="1B4F8F"/>
                </a:solidFill>
                <a:latin typeface="Aptos"/>
              </a:rPr>
              <a:t>Test</a:t>
            </a:r>
          </a:p>
        </p:txBody>
      </p:sp>
      <p:sp>
        <p:nvSpPr>
          <p:cNvPr id="62" name="TextBox 61"/>
          <p:cNvSpPr txBox="1"/>
          <p:nvPr/>
        </p:nvSpPr>
        <p:spPr>
          <a:xfrm>
            <a:off x="6099048" y="6035040"/>
            <a:ext cx="146304" cy="274320"/>
          </a:xfrm>
          <a:prstGeom prst="rect">
            <a:avLst/>
          </a:prstGeom>
          <a:noFill/>
        </p:spPr>
        <p:txBody>
          <a:bodyPr wrap="square" lIns="0" tIns="0" rIns="0" bIns="0">
            <a:spAutoFit/>
          </a:bodyPr>
          <a:lstStyle/>
          <a:p>
            <a:pPr algn="ctr"/>
            <a:r>
              <a:rPr sz="1200" b="1">
                <a:solidFill>
                  <a:srgbClr val="8494A8"/>
                </a:solidFill>
                <a:latin typeface="Aptos"/>
              </a:rPr>
              <a:t>→</a:t>
            </a:r>
          </a:p>
        </p:txBody>
      </p:sp>
      <p:sp>
        <p:nvSpPr>
          <p:cNvPr id="63" name="Rounded Rectangle 62"/>
          <p:cNvSpPr/>
          <p:nvPr/>
        </p:nvSpPr>
        <p:spPr>
          <a:xfrm>
            <a:off x="6181344" y="5943600"/>
            <a:ext cx="1234440" cy="457200"/>
          </a:xfrm>
          <a:prstGeom prst="roundRect">
            <a:avLst>
              <a:gd name="adj" fmla="val 28000"/>
            </a:avLst>
          </a:prstGeom>
          <a:solidFill>
            <a:srgbClr val="F2F6FB"/>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 b="1">
                <a:solidFill>
                  <a:srgbClr val="1B4F8F"/>
                </a:solidFill>
                <a:latin typeface="Aptos"/>
              </a:rPr>
              <a:t>Research</a:t>
            </a:r>
          </a:p>
        </p:txBody>
      </p:sp>
      <p:sp>
        <p:nvSpPr>
          <p:cNvPr id="64" name="TextBox 63"/>
          <p:cNvSpPr txBox="1"/>
          <p:nvPr/>
        </p:nvSpPr>
        <p:spPr>
          <a:xfrm>
            <a:off x="7461504" y="6035040"/>
            <a:ext cx="146304" cy="274320"/>
          </a:xfrm>
          <a:prstGeom prst="rect">
            <a:avLst/>
          </a:prstGeom>
          <a:noFill/>
        </p:spPr>
        <p:txBody>
          <a:bodyPr wrap="square" lIns="0" tIns="0" rIns="0" bIns="0">
            <a:spAutoFit/>
          </a:bodyPr>
          <a:lstStyle/>
          <a:p>
            <a:pPr algn="ctr"/>
            <a:r>
              <a:rPr sz="1200" b="1">
                <a:solidFill>
                  <a:srgbClr val="8494A8"/>
                </a:solidFill>
                <a:latin typeface="Aptos"/>
              </a:rPr>
              <a:t>→</a:t>
            </a:r>
          </a:p>
        </p:txBody>
      </p:sp>
      <p:sp>
        <p:nvSpPr>
          <p:cNvPr id="65" name="Rounded Rectangle 64"/>
          <p:cNvSpPr/>
          <p:nvPr/>
        </p:nvSpPr>
        <p:spPr>
          <a:xfrm>
            <a:off x="7543800" y="5943600"/>
            <a:ext cx="1234440" cy="457200"/>
          </a:xfrm>
          <a:prstGeom prst="roundRect">
            <a:avLst>
              <a:gd name="adj" fmla="val 28000"/>
            </a:avLst>
          </a:prstGeom>
          <a:solidFill>
            <a:srgbClr val="F2F6FB"/>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 b="1">
                <a:solidFill>
                  <a:srgbClr val="1B4F8F"/>
                </a:solidFill>
                <a:latin typeface="Aptos"/>
              </a:rPr>
              <a:t>Deploy</a:t>
            </a:r>
          </a:p>
        </p:txBody>
      </p:sp>
      <p:sp>
        <p:nvSpPr>
          <p:cNvPr id="67" name="Rounded Rectangle 66"/>
          <p:cNvSpPr/>
          <p:nvPr/>
        </p:nvSpPr>
        <p:spPr>
          <a:xfrm>
            <a:off x="8796528" y="5742432"/>
            <a:ext cx="2560320" cy="868680"/>
          </a:xfrm>
          <a:prstGeom prst="roundRect">
            <a:avLst/>
          </a:prstGeom>
          <a:solidFill>
            <a:srgbClr val="EAF1FA"/>
          </a:solidFill>
          <a:ln w="9525">
            <a:solidFill>
              <a:srgbClr val="D3E1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a:extLst>
              <a:ext uri="{FF2B5EF4-FFF2-40B4-BE49-F238E27FC236}">
                <a16:creationId xmlns:a16="http://schemas.microsoft.com/office/drawing/2014/main" id="{6151488E-C8F9-2985-640A-72702544BF80}"/>
              </a:ext>
            </a:extLst>
          </p:cNvPr>
          <p:cNvPicPr>
            <a:picLocks noChangeAspect="1"/>
          </p:cNvPicPr>
          <p:nvPr/>
        </p:nvPicPr>
        <p:blipFill>
          <a:blip r:embed="rId11"/>
          <a:stretch>
            <a:fillRect/>
          </a:stretch>
        </p:blipFill>
        <p:spPr>
          <a:xfrm>
            <a:off x="8942832" y="5852160"/>
            <a:ext cx="658368" cy="658368"/>
          </a:xfrm>
          <a:prstGeom prst="rect">
            <a:avLst/>
          </a:prstGeom>
        </p:spPr>
      </p:pic>
      <p:sp>
        <p:nvSpPr>
          <p:cNvPr id="68" name="TextBox 67"/>
          <p:cNvSpPr txBox="1"/>
          <p:nvPr/>
        </p:nvSpPr>
        <p:spPr>
          <a:xfrm>
            <a:off x="9710928" y="5870448"/>
            <a:ext cx="1572768" cy="621792"/>
          </a:xfrm>
          <a:prstGeom prst="rect">
            <a:avLst/>
          </a:prstGeom>
          <a:noFill/>
        </p:spPr>
        <p:txBody>
          <a:bodyPr wrap="square" lIns="0" tIns="0" rIns="0" bIns="0" anchor="ctr">
            <a:spAutoFit/>
          </a:bodyPr>
          <a:lstStyle/>
          <a:p>
            <a:r>
              <a:rPr sz="1100" b="1">
                <a:solidFill>
                  <a:srgbClr val="1B4F8F"/>
                </a:solidFill>
                <a:latin typeface="Aptos"/>
              </a:rPr>
              <a:t>SCAN ME TO JOIN</a:t>
            </a:r>
          </a:p>
          <a:p>
            <a:r>
              <a:rPr sz="800">
                <a:solidFill>
                  <a:srgbClr val="55677E"/>
                </a:solidFill>
                <a:latin typeface="Aptos"/>
              </a:rPr>
              <a:t>Scan with your phone camera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29" name="Picture 28" descr="85a093e5bdd240ef.jpg"/>
          <p:cNvPicPr>
            <a:picLocks noChangeAspect="1"/>
          </p:cNvPicPr>
          <p:nvPr/>
        </p:nvPicPr>
        <p:blipFill>
          <a:blip r:embed="rId3"/>
          <a:stretch>
            <a:fillRect/>
          </a:stretch>
        </p:blipFill>
        <p:spPr>
          <a:xfrm>
            <a:off x="0" y="0"/>
            <a:ext cx="12188952" cy="6858000"/>
          </a:xfrm>
          <a:prstGeom prst="rect">
            <a:avLst/>
          </a:prstGeom>
          <a:ln/>
        </p:spPr>
      </p:pic>
      <p:sp>
        <p:nvSpPr>
          <p:cNvPr id="30" name="Rectangle 29"/>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13 • TOGETHER</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ZA" sz="2800" b="1" i="0">
                <a:solidFill>
                  <a:srgbClr val="0B192A"/>
                </a:solidFill>
                <a:latin typeface="Aptos"/>
              </a:rPr>
              <a:t>One challenge. Many communities.</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A single Eswatini use case can become a collaboration across the ensemble.</a:t>
            </a:r>
          </a:p>
        </p:txBody>
      </p:sp>
      <p:sp>
        <p:nvSpPr>
          <p:cNvPr id="5" name="TextBox 4"/>
          <p:cNvSpPr txBox="1"/>
          <p:nvPr/>
        </p:nvSpPr>
        <p:spPr>
          <a:xfrm>
            <a:off x="731520" y="1874519"/>
            <a:ext cx="2743200" cy="276999"/>
          </a:xfrm>
          <a:prstGeom prst="rect">
            <a:avLst/>
          </a:prstGeom>
          <a:noFill/>
          <a:ln/>
        </p:spPr>
        <p:txBody>
          <a:bodyPr wrap="square" anchor="t">
            <a:spAutoFit/>
          </a:bodyPr>
          <a:lstStyle/>
          <a:p>
            <a:pPr algn="l"/>
            <a:r>
              <a:rPr lang="en-ZA" sz="1200" b="1" i="0">
                <a:solidFill>
                  <a:srgbClr val="1B4F8F"/>
                </a:solidFill>
                <a:latin typeface="Aptos"/>
              </a:rPr>
              <a:t>EXAMPLE: SMART AGRICULTURE</a:t>
            </a:r>
          </a:p>
        </p:txBody>
      </p:sp>
      <p:sp>
        <p:nvSpPr>
          <p:cNvPr id="6" name="Rounded Rectangle 5"/>
          <p:cNvSpPr/>
          <p:nvPr/>
        </p:nvSpPr>
        <p:spPr>
          <a:xfrm>
            <a:off x="777240" y="2423160"/>
            <a:ext cx="210312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77240" y="2450591"/>
            <a:ext cx="2103120" cy="246221"/>
          </a:xfrm>
          <a:prstGeom prst="rect">
            <a:avLst/>
          </a:prstGeom>
          <a:noFill/>
          <a:ln/>
        </p:spPr>
        <p:txBody>
          <a:bodyPr wrap="square" anchor="t">
            <a:spAutoFit/>
          </a:bodyPr>
          <a:lstStyle/>
          <a:p>
            <a:pPr algn="ctr"/>
            <a:r>
              <a:rPr lang="en-ZA" sz="1000" b="1" i="0">
                <a:solidFill>
                  <a:srgbClr val="FFFFFF"/>
                </a:solidFill>
                <a:latin typeface="Aptos"/>
              </a:rPr>
              <a:t>NLP ESWATINI</a:t>
            </a:r>
          </a:p>
        </p:txBody>
      </p:sp>
      <p:cxnSp>
        <p:nvCxnSpPr>
          <p:cNvPr id="8" name="Connector 7"/>
          <p:cNvCxnSpPr/>
          <p:nvPr/>
        </p:nvCxnSpPr>
        <p:spPr>
          <a:xfrm>
            <a:off x="2971800" y="2606040"/>
            <a:ext cx="685800"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794760" y="2450591"/>
            <a:ext cx="7040880" cy="292608"/>
          </a:xfrm>
          <a:prstGeom prst="rect">
            <a:avLst/>
          </a:prstGeom>
          <a:noFill/>
          <a:ln/>
        </p:spPr>
        <p:txBody>
          <a:bodyPr wrap="square" anchor="t">
            <a:spAutoFit/>
          </a:bodyPr>
          <a:lstStyle/>
          <a:p>
            <a:pPr algn="l"/>
            <a:r>
              <a:rPr lang="en-ZA" sz="1300" b="1" i="0">
                <a:solidFill>
                  <a:srgbClr val="0B192A"/>
                </a:solidFill>
                <a:latin typeface="Aptos"/>
              </a:rPr>
              <a:t>siSwati farmer interface</a:t>
            </a:r>
          </a:p>
        </p:txBody>
      </p:sp>
      <p:sp>
        <p:nvSpPr>
          <p:cNvPr id="10" name="Rounded Rectangle 9"/>
          <p:cNvSpPr/>
          <p:nvPr/>
        </p:nvSpPr>
        <p:spPr>
          <a:xfrm>
            <a:off x="777240" y="3081528"/>
            <a:ext cx="210312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77240" y="3108960"/>
            <a:ext cx="2103120" cy="246221"/>
          </a:xfrm>
          <a:prstGeom prst="rect">
            <a:avLst/>
          </a:prstGeom>
          <a:noFill/>
          <a:ln/>
        </p:spPr>
        <p:txBody>
          <a:bodyPr wrap="square" anchor="t">
            <a:spAutoFit/>
          </a:bodyPr>
          <a:lstStyle/>
          <a:p>
            <a:pPr algn="ctr"/>
            <a:r>
              <a:rPr lang="en-ZA" sz="1000" b="1" i="0">
                <a:solidFill>
                  <a:srgbClr val="FFFFFF"/>
                </a:solidFill>
                <a:latin typeface="Aptos"/>
              </a:rPr>
              <a:t>ROBOTICS AI</a:t>
            </a:r>
          </a:p>
        </p:txBody>
      </p:sp>
      <p:cxnSp>
        <p:nvCxnSpPr>
          <p:cNvPr id="12" name="Connector 11"/>
          <p:cNvCxnSpPr/>
          <p:nvPr/>
        </p:nvCxnSpPr>
        <p:spPr>
          <a:xfrm>
            <a:off x="2971800" y="3264408"/>
            <a:ext cx="685800"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794760" y="3108960"/>
            <a:ext cx="7040880" cy="292608"/>
          </a:xfrm>
          <a:prstGeom prst="rect">
            <a:avLst/>
          </a:prstGeom>
          <a:noFill/>
          <a:ln/>
        </p:spPr>
        <p:txBody>
          <a:bodyPr wrap="square" anchor="t">
            <a:spAutoFit/>
          </a:bodyPr>
          <a:lstStyle/>
          <a:p>
            <a:pPr algn="l"/>
            <a:r>
              <a:rPr lang="en-ZA" sz="1300" b="1" i="0">
                <a:solidFill>
                  <a:srgbClr val="0B192A"/>
                </a:solidFill>
                <a:latin typeface="Aptos"/>
              </a:rPr>
              <a:t>drones, sensors, computer vision</a:t>
            </a:r>
          </a:p>
        </p:txBody>
      </p:sp>
      <p:sp>
        <p:nvSpPr>
          <p:cNvPr id="14" name="Rounded Rectangle 13"/>
          <p:cNvSpPr/>
          <p:nvPr/>
        </p:nvSpPr>
        <p:spPr>
          <a:xfrm>
            <a:off x="777240" y="3739896"/>
            <a:ext cx="210312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77240" y="3767328"/>
            <a:ext cx="2103120" cy="246221"/>
          </a:xfrm>
          <a:prstGeom prst="rect">
            <a:avLst/>
          </a:prstGeom>
          <a:noFill/>
          <a:ln/>
        </p:spPr>
        <p:txBody>
          <a:bodyPr wrap="square" anchor="t">
            <a:spAutoFit/>
          </a:bodyPr>
          <a:lstStyle/>
          <a:p>
            <a:pPr algn="ctr"/>
            <a:r>
              <a:rPr lang="en-ZA" sz="1000" b="1" i="0">
                <a:solidFill>
                  <a:srgbClr val="FFFFFF"/>
                </a:solidFill>
                <a:latin typeface="Aptos"/>
              </a:rPr>
              <a:t>APPLIED AI</a:t>
            </a:r>
          </a:p>
        </p:txBody>
      </p:sp>
      <p:cxnSp>
        <p:nvCxnSpPr>
          <p:cNvPr id="16" name="Connector 15"/>
          <p:cNvCxnSpPr/>
          <p:nvPr/>
        </p:nvCxnSpPr>
        <p:spPr>
          <a:xfrm>
            <a:off x="2971800" y="3922776"/>
            <a:ext cx="685800"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794760" y="3767328"/>
            <a:ext cx="7040880" cy="292608"/>
          </a:xfrm>
          <a:prstGeom prst="rect">
            <a:avLst/>
          </a:prstGeom>
          <a:noFill/>
          <a:ln/>
        </p:spPr>
        <p:txBody>
          <a:bodyPr wrap="square" anchor="t">
            <a:spAutoFit/>
          </a:bodyPr>
          <a:lstStyle/>
          <a:p>
            <a:pPr algn="l"/>
            <a:r>
              <a:rPr lang="en-ZA" sz="1300" b="1" i="0">
                <a:solidFill>
                  <a:srgbClr val="0B192A"/>
                </a:solidFill>
                <a:latin typeface="Aptos"/>
              </a:rPr>
              <a:t>field problem + deployment</a:t>
            </a:r>
          </a:p>
        </p:txBody>
      </p:sp>
      <p:sp>
        <p:nvSpPr>
          <p:cNvPr id="18" name="Rounded Rectangle 17"/>
          <p:cNvSpPr/>
          <p:nvPr/>
        </p:nvSpPr>
        <p:spPr>
          <a:xfrm>
            <a:off x="777240" y="4398264"/>
            <a:ext cx="210312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77240" y="4425696"/>
            <a:ext cx="2103120" cy="246221"/>
          </a:xfrm>
          <a:prstGeom prst="rect">
            <a:avLst/>
          </a:prstGeom>
          <a:noFill/>
          <a:ln/>
        </p:spPr>
        <p:txBody>
          <a:bodyPr wrap="square" anchor="t">
            <a:spAutoFit/>
          </a:bodyPr>
          <a:lstStyle/>
          <a:p>
            <a:pPr algn="ctr"/>
            <a:r>
              <a:rPr lang="en-ZA" sz="1000" b="1" i="0">
                <a:solidFill>
                  <a:srgbClr val="FFFFFF"/>
                </a:solidFill>
                <a:latin typeface="Aptos"/>
              </a:rPr>
              <a:t>QUANTUM AI</a:t>
            </a:r>
          </a:p>
        </p:txBody>
      </p:sp>
      <p:cxnSp>
        <p:nvCxnSpPr>
          <p:cNvPr id="20" name="Connector 19"/>
          <p:cNvCxnSpPr/>
          <p:nvPr/>
        </p:nvCxnSpPr>
        <p:spPr>
          <a:xfrm>
            <a:off x="2971800" y="4581144"/>
            <a:ext cx="685800"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794760" y="4425696"/>
            <a:ext cx="7040880" cy="292608"/>
          </a:xfrm>
          <a:prstGeom prst="rect">
            <a:avLst/>
          </a:prstGeom>
          <a:noFill/>
          <a:ln/>
        </p:spPr>
        <p:txBody>
          <a:bodyPr wrap="square" anchor="t">
            <a:spAutoFit/>
          </a:bodyPr>
          <a:lstStyle/>
          <a:p>
            <a:pPr algn="l"/>
            <a:r>
              <a:rPr lang="en-ZA" sz="1300" b="1" i="0">
                <a:solidFill>
                  <a:srgbClr val="0B192A"/>
                </a:solidFill>
                <a:latin typeface="Aptos"/>
              </a:rPr>
              <a:t>future optimisation research</a:t>
            </a:r>
          </a:p>
        </p:txBody>
      </p:sp>
      <p:sp>
        <p:nvSpPr>
          <p:cNvPr id="22" name="Rounded Rectangle 21"/>
          <p:cNvSpPr/>
          <p:nvPr/>
        </p:nvSpPr>
        <p:spPr>
          <a:xfrm>
            <a:off x="777240" y="5056631"/>
            <a:ext cx="2103120" cy="347472"/>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77240" y="5084064"/>
            <a:ext cx="2103120" cy="246221"/>
          </a:xfrm>
          <a:prstGeom prst="rect">
            <a:avLst/>
          </a:prstGeom>
          <a:noFill/>
          <a:ln/>
        </p:spPr>
        <p:txBody>
          <a:bodyPr wrap="square" anchor="t">
            <a:spAutoFit/>
          </a:bodyPr>
          <a:lstStyle/>
          <a:p>
            <a:pPr algn="ctr"/>
            <a:r>
              <a:rPr lang="en-ZA" sz="1000" b="1" i="0">
                <a:solidFill>
                  <a:srgbClr val="FFFFFF"/>
                </a:solidFill>
                <a:latin typeface="Aptos"/>
              </a:rPr>
              <a:t>WOMEN IN AI</a:t>
            </a:r>
          </a:p>
        </p:txBody>
      </p:sp>
      <p:cxnSp>
        <p:nvCxnSpPr>
          <p:cNvPr id="24" name="Connector 23"/>
          <p:cNvCxnSpPr/>
          <p:nvPr/>
        </p:nvCxnSpPr>
        <p:spPr>
          <a:xfrm>
            <a:off x="2971800" y="5239512"/>
            <a:ext cx="685800"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3794760" y="5084064"/>
            <a:ext cx="7040880" cy="292608"/>
          </a:xfrm>
          <a:prstGeom prst="rect">
            <a:avLst/>
          </a:prstGeom>
          <a:noFill/>
          <a:ln/>
        </p:spPr>
        <p:txBody>
          <a:bodyPr wrap="square" anchor="t">
            <a:spAutoFit/>
          </a:bodyPr>
          <a:lstStyle/>
          <a:p>
            <a:pPr algn="l"/>
            <a:r>
              <a:rPr lang="en-ZA" sz="1300" b="1" i="0">
                <a:solidFill>
                  <a:srgbClr val="0B192A"/>
                </a:solidFill>
                <a:latin typeface="Aptos"/>
              </a:rPr>
              <a:t>participation + leadership pathways</a:t>
            </a:r>
          </a:p>
        </p:txBody>
      </p:sp>
      <p:sp>
        <p:nvSpPr>
          <p:cNvPr id="26" name="Rounded Rectangle 25"/>
          <p:cNvSpPr/>
          <p:nvPr/>
        </p:nvSpPr>
        <p:spPr>
          <a:xfrm>
            <a:off x="8183879" y="5440680"/>
            <a:ext cx="2834640" cy="502920"/>
          </a:xfrm>
          <a:prstGeom prst="roundRect">
            <a:avLst/>
          </a:prstGeom>
          <a:solidFill>
            <a:srgbClr val="EAF1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321040" y="5559552"/>
            <a:ext cx="2560320" cy="261610"/>
          </a:xfrm>
          <a:prstGeom prst="rect">
            <a:avLst/>
          </a:prstGeom>
          <a:noFill/>
          <a:ln/>
        </p:spPr>
        <p:txBody>
          <a:bodyPr wrap="square" anchor="t">
            <a:spAutoFit/>
          </a:bodyPr>
          <a:lstStyle/>
          <a:p>
            <a:pPr algn="ctr"/>
            <a:r>
              <a:rPr lang="en-ZA" sz="1100" b="1" i="0">
                <a:solidFill>
                  <a:srgbClr val="1B4F8F"/>
                </a:solidFill>
                <a:latin typeface="Aptos"/>
              </a:rPr>
              <a:t>THAT IS THE ENSEMBLE.</a:t>
            </a:r>
          </a:p>
        </p:txBody>
      </p:sp>
      <p:sp>
        <p:nvSpPr>
          <p:cNvPr id="28" name="TextBox 27"/>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14</a:t>
            </a:r>
          </a:p>
        </p:txBody>
      </p:sp>
      <p:pic>
        <p:nvPicPr>
          <p:cNvPr id="31" name="Picture 30" descr="logo2.png"/>
          <p:cNvPicPr>
            <a:picLocks noChangeAspect="1"/>
          </p:cNvPicPr>
          <p:nvPr/>
        </p:nvPicPr>
        <p:blipFill>
          <a:blip r:embed="rId4"/>
          <a:stretch>
            <a:fillRect/>
          </a:stretch>
        </p:blipFill>
        <p:spPr>
          <a:xfrm>
            <a:off x="11046170" y="292608"/>
            <a:ext cx="758734" cy="777240"/>
          </a:xfrm>
          <a:prstGeom prst="rect">
            <a:avLst/>
          </a:prstGeo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30" name="Picture 29" descr="85a093e5bdd240ef.jpg"/>
          <p:cNvPicPr>
            <a:picLocks noChangeAspect="1"/>
          </p:cNvPicPr>
          <p:nvPr/>
        </p:nvPicPr>
        <p:blipFill>
          <a:blip r:embed="rId3"/>
          <a:stretch>
            <a:fillRect/>
          </a:stretch>
        </p:blipFill>
        <p:spPr>
          <a:xfrm>
            <a:off x="0" y="0"/>
            <a:ext cx="12188952" cy="6858000"/>
          </a:xfrm>
          <a:prstGeom prst="rect">
            <a:avLst/>
          </a:prstGeom>
          <a:ln/>
        </p:spPr>
      </p:pic>
      <p:sp>
        <p:nvSpPr>
          <p:cNvPr id="31" name="Rectangle 30"/>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14 • YOUR MOVE</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US" sz="2800" b="1" i="0" dirty="0">
                <a:solidFill>
                  <a:srgbClr val="0B192A"/>
                </a:solidFill>
                <a:latin typeface="Aptos"/>
              </a:rPr>
              <a:t>This is a community </a:t>
            </a:r>
            <a:r>
              <a:rPr lang="en-US" sz="2800" b="1" dirty="0">
                <a:solidFill>
                  <a:srgbClr val="0B192A"/>
                </a:solidFill>
                <a:latin typeface="Aptos"/>
              </a:rPr>
              <a:t>-</a:t>
            </a:r>
            <a:r>
              <a:rPr lang="en-US" sz="2800" b="1" i="0" dirty="0">
                <a:solidFill>
                  <a:srgbClr val="0B192A"/>
                </a:solidFill>
                <a:latin typeface="Aptos"/>
              </a:rPr>
              <a:t>not just a course</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We are not recruiting an audience. We are inviting contributors.</a:t>
            </a:r>
          </a:p>
        </p:txBody>
      </p:sp>
      <p:sp>
        <p:nvSpPr>
          <p:cNvPr id="5" name="Rounded Rectangle 4"/>
          <p:cNvSpPr/>
          <p:nvPr/>
        </p:nvSpPr>
        <p:spPr>
          <a:xfrm>
            <a:off x="502920" y="2148840"/>
            <a:ext cx="1417320" cy="658368"/>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48640" y="2350008"/>
            <a:ext cx="1325880" cy="228600"/>
          </a:xfrm>
          <a:prstGeom prst="rect">
            <a:avLst/>
          </a:prstGeom>
          <a:noFill/>
          <a:ln/>
        </p:spPr>
        <p:txBody>
          <a:bodyPr wrap="square" anchor="t">
            <a:spAutoFit/>
          </a:bodyPr>
          <a:lstStyle/>
          <a:p>
            <a:pPr algn="ctr"/>
            <a:r>
              <a:rPr lang="en-ZA" sz="900" b="1" i="0">
                <a:solidFill>
                  <a:srgbClr val="FFFFFF"/>
                </a:solidFill>
                <a:latin typeface="Aptos"/>
              </a:rPr>
              <a:t>CURIOUS</a:t>
            </a:r>
          </a:p>
        </p:txBody>
      </p:sp>
      <p:cxnSp>
        <p:nvCxnSpPr>
          <p:cNvPr id="7" name="Connector 6"/>
          <p:cNvCxnSpPr/>
          <p:nvPr/>
        </p:nvCxnSpPr>
        <p:spPr>
          <a:xfrm>
            <a:off x="1920240" y="2487168"/>
            <a:ext cx="210312"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148840" y="2148840"/>
            <a:ext cx="1417320" cy="658368"/>
          </a:xfrm>
          <a:prstGeom prst="roundRect">
            <a:avLst/>
          </a:prstGeom>
          <a:solidFill>
            <a:srgbClr val="E6EE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194560" y="2350008"/>
            <a:ext cx="1325880" cy="228600"/>
          </a:xfrm>
          <a:prstGeom prst="rect">
            <a:avLst/>
          </a:prstGeom>
          <a:noFill/>
          <a:ln/>
        </p:spPr>
        <p:txBody>
          <a:bodyPr wrap="square" anchor="t">
            <a:spAutoFit/>
          </a:bodyPr>
          <a:lstStyle/>
          <a:p>
            <a:pPr algn="ctr"/>
            <a:r>
              <a:rPr lang="en-ZA" sz="900" b="1" i="0">
                <a:solidFill>
                  <a:srgbClr val="0B192A"/>
                </a:solidFill>
                <a:latin typeface="Aptos"/>
              </a:rPr>
              <a:t>LEARN</a:t>
            </a:r>
          </a:p>
        </p:txBody>
      </p:sp>
      <p:cxnSp>
        <p:nvCxnSpPr>
          <p:cNvPr id="10" name="Connector 9"/>
          <p:cNvCxnSpPr/>
          <p:nvPr/>
        </p:nvCxnSpPr>
        <p:spPr>
          <a:xfrm>
            <a:off x="3566160" y="2487168"/>
            <a:ext cx="210312"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3794760" y="2148840"/>
            <a:ext cx="1417320" cy="658368"/>
          </a:xfrm>
          <a:prstGeom prst="roundRect">
            <a:avLst/>
          </a:prstGeom>
          <a:solidFill>
            <a:srgbClr val="E6EE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840480" y="2350008"/>
            <a:ext cx="1325880" cy="228600"/>
          </a:xfrm>
          <a:prstGeom prst="rect">
            <a:avLst/>
          </a:prstGeom>
          <a:noFill/>
          <a:ln/>
        </p:spPr>
        <p:txBody>
          <a:bodyPr wrap="square" anchor="t">
            <a:spAutoFit/>
          </a:bodyPr>
          <a:lstStyle/>
          <a:p>
            <a:pPr algn="ctr"/>
            <a:r>
              <a:rPr lang="en-ZA" sz="900" b="1" i="0">
                <a:solidFill>
                  <a:srgbClr val="0B192A"/>
                </a:solidFill>
                <a:latin typeface="Aptos"/>
              </a:rPr>
              <a:t>PARTICIPATE</a:t>
            </a:r>
          </a:p>
        </p:txBody>
      </p:sp>
      <p:cxnSp>
        <p:nvCxnSpPr>
          <p:cNvPr id="13" name="Connector 12"/>
          <p:cNvCxnSpPr/>
          <p:nvPr/>
        </p:nvCxnSpPr>
        <p:spPr>
          <a:xfrm>
            <a:off x="5212080" y="2487168"/>
            <a:ext cx="210312"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5440680" y="2148840"/>
            <a:ext cx="1417320" cy="658368"/>
          </a:xfrm>
          <a:prstGeom prst="roundRect">
            <a:avLst/>
          </a:prstGeom>
          <a:solidFill>
            <a:srgbClr val="E6EE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0" y="2350008"/>
            <a:ext cx="1325880" cy="228600"/>
          </a:xfrm>
          <a:prstGeom prst="rect">
            <a:avLst/>
          </a:prstGeom>
          <a:noFill/>
          <a:ln/>
        </p:spPr>
        <p:txBody>
          <a:bodyPr wrap="square" anchor="t">
            <a:spAutoFit/>
          </a:bodyPr>
          <a:lstStyle/>
          <a:p>
            <a:pPr algn="ctr"/>
            <a:r>
              <a:rPr lang="en-ZA" sz="900" b="1" i="0">
                <a:solidFill>
                  <a:srgbClr val="0B192A"/>
                </a:solidFill>
                <a:latin typeface="Aptos"/>
              </a:rPr>
              <a:t>BUILD</a:t>
            </a:r>
          </a:p>
        </p:txBody>
      </p:sp>
      <p:cxnSp>
        <p:nvCxnSpPr>
          <p:cNvPr id="16" name="Connector 15"/>
          <p:cNvCxnSpPr/>
          <p:nvPr/>
        </p:nvCxnSpPr>
        <p:spPr>
          <a:xfrm>
            <a:off x="6858000" y="2487168"/>
            <a:ext cx="210312"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7086600" y="2148840"/>
            <a:ext cx="1417320" cy="658368"/>
          </a:xfrm>
          <a:prstGeom prst="roundRect">
            <a:avLst/>
          </a:prstGeom>
          <a:solidFill>
            <a:srgbClr val="E6EE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132320" y="2350008"/>
            <a:ext cx="1325880" cy="228600"/>
          </a:xfrm>
          <a:prstGeom prst="rect">
            <a:avLst/>
          </a:prstGeom>
          <a:noFill/>
          <a:ln/>
        </p:spPr>
        <p:txBody>
          <a:bodyPr wrap="square" anchor="t">
            <a:spAutoFit/>
          </a:bodyPr>
          <a:lstStyle/>
          <a:p>
            <a:pPr algn="ctr"/>
            <a:r>
              <a:rPr lang="en-ZA" sz="900" b="1" i="0">
                <a:solidFill>
                  <a:srgbClr val="0B192A"/>
                </a:solidFill>
                <a:latin typeface="Aptos"/>
              </a:rPr>
              <a:t>RESEARCH</a:t>
            </a:r>
          </a:p>
        </p:txBody>
      </p:sp>
      <p:cxnSp>
        <p:nvCxnSpPr>
          <p:cNvPr id="19" name="Connector 18"/>
          <p:cNvCxnSpPr/>
          <p:nvPr/>
        </p:nvCxnSpPr>
        <p:spPr>
          <a:xfrm>
            <a:off x="8503920" y="2487168"/>
            <a:ext cx="210312"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20" name="Rounded Rectangle 19"/>
          <p:cNvSpPr/>
          <p:nvPr/>
        </p:nvSpPr>
        <p:spPr>
          <a:xfrm>
            <a:off x="8732520" y="2148840"/>
            <a:ext cx="1417320" cy="658368"/>
          </a:xfrm>
          <a:prstGeom prst="roundRect">
            <a:avLst/>
          </a:prstGeom>
          <a:solidFill>
            <a:srgbClr val="E6EE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778240" y="2350008"/>
            <a:ext cx="1325880" cy="228600"/>
          </a:xfrm>
          <a:prstGeom prst="rect">
            <a:avLst/>
          </a:prstGeom>
          <a:noFill/>
          <a:ln/>
        </p:spPr>
        <p:txBody>
          <a:bodyPr wrap="square" anchor="t">
            <a:spAutoFit/>
          </a:bodyPr>
          <a:lstStyle/>
          <a:p>
            <a:pPr algn="ctr"/>
            <a:r>
              <a:rPr lang="en-ZA" sz="900" b="1" i="0">
                <a:solidFill>
                  <a:srgbClr val="0B192A"/>
                </a:solidFill>
                <a:latin typeface="Aptos"/>
              </a:rPr>
              <a:t>LEAD</a:t>
            </a:r>
          </a:p>
        </p:txBody>
      </p:sp>
      <p:cxnSp>
        <p:nvCxnSpPr>
          <p:cNvPr id="22" name="Connector 21"/>
          <p:cNvCxnSpPr/>
          <p:nvPr/>
        </p:nvCxnSpPr>
        <p:spPr>
          <a:xfrm>
            <a:off x="10149840" y="2487168"/>
            <a:ext cx="210312" cy="0"/>
          </a:xfrm>
          <a:prstGeom prst="line">
            <a:avLst/>
          </a:prstGeom>
          <a:ln w="12700">
            <a:solidFill>
              <a:srgbClr val="CBD5E1"/>
            </a:solidFill>
          </a:ln>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10378440" y="2148840"/>
            <a:ext cx="1417320" cy="658368"/>
          </a:xfrm>
          <a:prstGeom prst="roundRect">
            <a:avLst/>
          </a:prstGeom>
          <a:solidFill>
            <a:srgbClr val="1B4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10424160" y="2350008"/>
            <a:ext cx="1325880" cy="228600"/>
          </a:xfrm>
          <a:prstGeom prst="rect">
            <a:avLst/>
          </a:prstGeom>
          <a:noFill/>
          <a:ln/>
        </p:spPr>
        <p:txBody>
          <a:bodyPr wrap="square" anchor="t">
            <a:spAutoFit/>
          </a:bodyPr>
          <a:lstStyle/>
          <a:p>
            <a:pPr algn="ctr"/>
            <a:r>
              <a:rPr lang="en-ZA" sz="900" b="1" i="0">
                <a:solidFill>
                  <a:srgbClr val="FFFFFF"/>
                </a:solidFill>
                <a:latin typeface="Aptos"/>
              </a:rPr>
              <a:t>MENTOR</a:t>
            </a:r>
          </a:p>
        </p:txBody>
      </p:sp>
      <p:sp>
        <p:nvSpPr>
          <p:cNvPr id="25" name="TextBox 24"/>
          <p:cNvSpPr txBox="1"/>
          <p:nvPr/>
        </p:nvSpPr>
        <p:spPr>
          <a:xfrm>
            <a:off x="731520" y="3429000"/>
            <a:ext cx="10607040" cy="307777"/>
          </a:xfrm>
          <a:prstGeom prst="rect">
            <a:avLst/>
          </a:prstGeom>
          <a:noFill/>
          <a:ln/>
        </p:spPr>
        <p:txBody>
          <a:bodyPr wrap="square" anchor="t">
            <a:spAutoFit/>
          </a:bodyPr>
          <a:lstStyle/>
          <a:p>
            <a:pPr algn="ctr"/>
            <a:r>
              <a:rPr lang="en-US" sz="1400" b="1" i="0" dirty="0">
                <a:solidFill>
                  <a:srgbClr val="0B192A"/>
                </a:solidFill>
                <a:latin typeface="Aptos"/>
              </a:rPr>
              <a:t>Students • Developers • Researchers • Engineers • Linguists • Designers • Entrepreneurs • Domain experts • Beginners</a:t>
            </a:r>
          </a:p>
        </p:txBody>
      </p:sp>
      <p:sp>
        <p:nvSpPr>
          <p:cNvPr id="26" name="Rounded Rectangle 25"/>
          <p:cNvSpPr/>
          <p:nvPr/>
        </p:nvSpPr>
        <p:spPr>
          <a:xfrm>
            <a:off x="731520" y="4251960"/>
            <a:ext cx="10607040" cy="1143000"/>
          </a:xfrm>
          <a:prstGeom prst="roundRect">
            <a:avLst/>
          </a:prstGeom>
          <a:solidFill>
            <a:srgbClr val="EAF1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005840" y="4553712"/>
            <a:ext cx="10058400" cy="369332"/>
          </a:xfrm>
          <a:prstGeom prst="rect">
            <a:avLst/>
          </a:prstGeom>
          <a:noFill/>
          <a:ln/>
        </p:spPr>
        <p:txBody>
          <a:bodyPr wrap="square" anchor="t">
            <a:spAutoFit/>
          </a:bodyPr>
          <a:lstStyle/>
          <a:p>
            <a:pPr algn="ctr"/>
            <a:r>
              <a:rPr lang="en-US" sz="1800" b="1" i="0">
                <a:solidFill>
                  <a:srgbClr val="1B4F8F"/>
                </a:solidFill>
                <a:latin typeface="Aptos"/>
              </a:rPr>
              <a:t>EXPERIENCE IS WELCOME.  CURIOSITY IS REQUIRED.</a:t>
            </a:r>
          </a:p>
        </p:txBody>
      </p:sp>
      <p:sp>
        <p:nvSpPr>
          <p:cNvPr id="28" name="TextBox 27"/>
          <p:cNvSpPr txBox="1"/>
          <p:nvPr/>
        </p:nvSpPr>
        <p:spPr>
          <a:xfrm>
            <a:off x="1005840" y="5047488"/>
            <a:ext cx="10058400" cy="276999"/>
          </a:xfrm>
          <a:prstGeom prst="rect">
            <a:avLst/>
          </a:prstGeom>
          <a:noFill/>
          <a:ln/>
        </p:spPr>
        <p:txBody>
          <a:bodyPr wrap="square" anchor="t">
            <a:spAutoFit/>
          </a:bodyPr>
          <a:lstStyle/>
          <a:p>
            <a:pPr algn="ctr"/>
            <a:r>
              <a:rPr lang="en-US" sz="1200" b="0" i="0">
                <a:solidFill>
                  <a:srgbClr val="55677E"/>
                </a:solidFill>
                <a:latin typeface="Aptos"/>
              </a:rPr>
              <a:t>Choose your community. Apply. Learn. Contribute. Help build what comes next.</a:t>
            </a:r>
          </a:p>
        </p:txBody>
      </p:sp>
      <p:sp>
        <p:nvSpPr>
          <p:cNvPr id="29" name="TextBox 28"/>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15</a:t>
            </a:r>
          </a:p>
        </p:txBody>
      </p:sp>
      <p:pic>
        <p:nvPicPr>
          <p:cNvPr id="32" name="Picture 31" descr="logo2.png"/>
          <p:cNvPicPr>
            <a:picLocks noChangeAspect="1"/>
          </p:cNvPicPr>
          <p:nvPr/>
        </p:nvPicPr>
        <p:blipFill>
          <a:blip r:embed="rId4"/>
          <a:stretch>
            <a:fillRect/>
          </a:stretch>
        </p:blipFill>
        <p:spPr>
          <a:xfrm>
            <a:off x="11046170" y="292608"/>
            <a:ext cx="758734" cy="777240"/>
          </a:xfrm>
          <a:prstGeom prst="rect">
            <a:avLst/>
          </a:prstGeo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40A12"/>
        </a:solidFill>
        <a:effectLst/>
      </p:bgPr>
    </p:bg>
    <p:spTree>
      <p:nvGrpSpPr>
        <p:cNvPr id="1" name=""/>
        <p:cNvGrpSpPr/>
        <p:nvPr/>
      </p:nvGrpSpPr>
      <p:grpSpPr>
        <a:xfrm>
          <a:off x="0" y="0"/>
          <a:ext cx="0" cy="0"/>
          <a:chOff x="0" y="0"/>
          <a:chExt cx="0" cy="0"/>
        </a:xfrm>
      </p:grpSpPr>
      <p:pic>
        <p:nvPicPr>
          <p:cNvPr id="13" name="Picture 12" descr="85a093e5bdd240ef.jpg"/>
          <p:cNvPicPr>
            <a:picLocks noChangeAspect="1"/>
          </p:cNvPicPr>
          <p:nvPr/>
        </p:nvPicPr>
        <p:blipFill>
          <a:blip r:embed="rId3"/>
          <a:stretch>
            <a:fillRect/>
          </a:stretch>
        </p:blipFill>
        <p:spPr>
          <a:xfrm>
            <a:off x="0" y="0"/>
            <a:ext cx="12188952" cy="6858000"/>
          </a:xfrm>
          <a:prstGeom prst="rect">
            <a:avLst/>
          </a:prstGeom>
          <a:ln/>
        </p:spPr>
      </p:pic>
      <p:sp>
        <p:nvSpPr>
          <p:cNvPr id="14" name="Rectangle 13"/>
          <p:cNvSpPr/>
          <p:nvPr/>
        </p:nvSpPr>
        <p:spPr>
          <a:xfrm>
            <a:off x="0" y="0"/>
            <a:ext cx="12188952" cy="6858000"/>
          </a:xfrm>
          <a:prstGeom prst="rect">
            <a:avLst/>
          </a:prstGeom>
          <a:solidFill>
            <a:srgbClr val="FFFFFF">
              <a:alpha val="965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Box 1"/>
          <p:cNvSpPr txBox="1"/>
          <p:nvPr/>
        </p:nvSpPr>
        <p:spPr>
          <a:xfrm>
            <a:off x="658368" y="411480"/>
            <a:ext cx="3474720" cy="256032"/>
          </a:xfrm>
          <a:prstGeom prst="rect">
            <a:avLst/>
          </a:prstGeom>
          <a:noFill/>
          <a:ln/>
        </p:spPr>
        <p:txBody>
          <a:bodyPr wrap="square" anchor="t">
            <a:spAutoFit/>
          </a:bodyPr>
          <a:lstStyle/>
          <a:p>
            <a:pPr algn="l"/>
            <a:r>
              <a:rPr lang="en-ZA" sz="1000" b="1" i="0">
                <a:solidFill>
                  <a:srgbClr val="1B4F8F"/>
                </a:solidFill>
                <a:latin typeface="Aptos"/>
              </a:rPr>
              <a:t>15 • SOURCES</a:t>
            </a:r>
          </a:p>
        </p:txBody>
      </p:sp>
      <p:sp>
        <p:nvSpPr>
          <p:cNvPr id="3" name="TextBox 2"/>
          <p:cNvSpPr txBox="1"/>
          <p:nvPr/>
        </p:nvSpPr>
        <p:spPr>
          <a:xfrm>
            <a:off x="658368" y="713232"/>
            <a:ext cx="10789920" cy="523220"/>
          </a:xfrm>
          <a:prstGeom prst="rect">
            <a:avLst/>
          </a:prstGeom>
          <a:noFill/>
          <a:ln/>
        </p:spPr>
        <p:txBody>
          <a:bodyPr wrap="square" anchor="t">
            <a:spAutoFit/>
          </a:bodyPr>
          <a:lstStyle/>
          <a:p>
            <a:pPr algn="l"/>
            <a:r>
              <a:rPr lang="en-ZA" sz="2800" b="1" i="0">
                <a:solidFill>
                  <a:srgbClr val="0B192A"/>
                </a:solidFill>
                <a:latin typeface="Aptos"/>
              </a:rPr>
              <a:t>References</a:t>
            </a:r>
          </a:p>
        </p:txBody>
      </p:sp>
      <p:sp>
        <p:nvSpPr>
          <p:cNvPr id="4" name="TextBox 3"/>
          <p:cNvSpPr txBox="1"/>
          <p:nvPr/>
        </p:nvSpPr>
        <p:spPr>
          <a:xfrm>
            <a:off x="676656" y="1399032"/>
            <a:ext cx="10607040" cy="292388"/>
          </a:xfrm>
          <a:prstGeom prst="rect">
            <a:avLst/>
          </a:prstGeom>
          <a:noFill/>
          <a:ln/>
        </p:spPr>
        <p:txBody>
          <a:bodyPr wrap="square" anchor="t">
            <a:spAutoFit/>
          </a:bodyPr>
          <a:lstStyle/>
          <a:p>
            <a:pPr algn="l"/>
            <a:r>
              <a:rPr lang="en-US" sz="1300" b="0" i="0">
                <a:solidFill>
                  <a:srgbClr val="55677E"/>
                </a:solidFill>
                <a:latin typeface="Aptos"/>
              </a:rPr>
              <a:t>Selected sources supporting the impact stories and regional examples used in this presentation.</a:t>
            </a:r>
          </a:p>
        </p:txBody>
      </p:sp>
      <p:sp>
        <p:nvSpPr>
          <p:cNvPr id="5" name="TextBox 4"/>
          <p:cNvSpPr txBox="1"/>
          <p:nvPr/>
        </p:nvSpPr>
        <p:spPr>
          <a:xfrm>
            <a:off x="749808" y="1783080"/>
            <a:ext cx="10698480" cy="253916"/>
          </a:xfrm>
          <a:prstGeom prst="rect">
            <a:avLst/>
          </a:prstGeom>
          <a:noFill/>
          <a:ln/>
        </p:spPr>
        <p:txBody>
          <a:bodyPr wrap="square" anchor="t">
            <a:spAutoFit/>
          </a:bodyPr>
          <a:lstStyle/>
          <a:p>
            <a:pPr algn="l"/>
            <a:r>
              <a:rPr lang="en-US" sz="1050" b="0" i="0">
                <a:solidFill>
                  <a:srgbClr val="55677E"/>
                </a:solidFill>
                <a:latin typeface="Aptos"/>
              </a:rPr>
              <a:t>1. Stanford Graduate School of Business. (2017). Andrew Ng: Why AI Is the New Electricity.</a:t>
            </a:r>
          </a:p>
        </p:txBody>
      </p:sp>
      <p:sp>
        <p:nvSpPr>
          <p:cNvPr id="6" name="TextBox 5"/>
          <p:cNvSpPr txBox="1"/>
          <p:nvPr/>
        </p:nvSpPr>
        <p:spPr>
          <a:xfrm>
            <a:off x="749808" y="2404872"/>
            <a:ext cx="10698480" cy="253916"/>
          </a:xfrm>
          <a:prstGeom prst="rect">
            <a:avLst/>
          </a:prstGeom>
          <a:noFill/>
          <a:ln/>
        </p:spPr>
        <p:txBody>
          <a:bodyPr wrap="square" anchor="t">
            <a:spAutoFit/>
          </a:bodyPr>
          <a:lstStyle/>
          <a:p>
            <a:pPr algn="l"/>
            <a:r>
              <a:rPr lang="en-US" sz="1050" b="0" i="0">
                <a:solidFill>
                  <a:srgbClr val="55677E"/>
                </a:solidFill>
                <a:latin typeface="Aptos"/>
              </a:rPr>
              <a:t>2. Google DeepMind. (2022). AlphaFold reveals the structure of the protein universe.</a:t>
            </a:r>
          </a:p>
        </p:txBody>
      </p:sp>
      <p:sp>
        <p:nvSpPr>
          <p:cNvPr id="7" name="TextBox 6"/>
          <p:cNvSpPr txBox="1"/>
          <p:nvPr/>
        </p:nvSpPr>
        <p:spPr>
          <a:xfrm>
            <a:off x="749808" y="3026664"/>
            <a:ext cx="10698480" cy="415498"/>
          </a:xfrm>
          <a:prstGeom prst="rect">
            <a:avLst/>
          </a:prstGeom>
          <a:noFill/>
          <a:ln/>
        </p:spPr>
        <p:txBody>
          <a:bodyPr wrap="square" anchor="t">
            <a:spAutoFit/>
          </a:bodyPr>
          <a:lstStyle/>
          <a:p>
            <a:pPr algn="l"/>
            <a:r>
              <a:rPr lang="en-US" sz="1050" b="0" i="0">
                <a:solidFill>
                  <a:srgbClr val="0B192A"/>
                </a:solidFill>
                <a:latin typeface="Aptos"/>
              </a:rPr>
              <a:t>3. Nisingizwe, M. P., et al. (2022). Effect of unmanned aerial vehicle (drone) delivery on blood product delivery time and wastage in Rwanda. The Lancet Global Health, 10(4), e564–e569. https://doi.org/10.1016/S2214-109X(22)00048-1</a:t>
            </a:r>
          </a:p>
        </p:txBody>
      </p:sp>
      <p:sp>
        <p:nvSpPr>
          <p:cNvPr id="8" name="TextBox 7"/>
          <p:cNvSpPr txBox="1"/>
          <p:nvPr/>
        </p:nvSpPr>
        <p:spPr>
          <a:xfrm>
            <a:off x="749808" y="3648456"/>
            <a:ext cx="10698480" cy="253916"/>
          </a:xfrm>
          <a:prstGeom prst="rect">
            <a:avLst/>
          </a:prstGeom>
          <a:noFill/>
          <a:ln/>
        </p:spPr>
        <p:txBody>
          <a:bodyPr wrap="square" anchor="t">
            <a:spAutoFit/>
          </a:bodyPr>
          <a:lstStyle/>
          <a:p>
            <a:pPr algn="l"/>
            <a:r>
              <a:rPr lang="en-US" sz="1050" b="0" i="0">
                <a:solidFill>
                  <a:srgbClr val="55677E"/>
                </a:solidFill>
                <a:latin typeface="Aptos"/>
              </a:rPr>
              <a:t>4. African Development Bank. (2025). Africa’s AI Productivity Gain: Pathways to Labour Efficiency, Economic Growth and Inclusive Transformation.</a:t>
            </a:r>
          </a:p>
        </p:txBody>
      </p:sp>
      <p:sp>
        <p:nvSpPr>
          <p:cNvPr id="9" name="TextBox 8"/>
          <p:cNvSpPr txBox="1"/>
          <p:nvPr/>
        </p:nvSpPr>
        <p:spPr>
          <a:xfrm>
            <a:off x="749808" y="4270248"/>
            <a:ext cx="10698480" cy="415498"/>
          </a:xfrm>
          <a:prstGeom prst="rect">
            <a:avLst/>
          </a:prstGeom>
          <a:noFill/>
          <a:ln/>
        </p:spPr>
        <p:txBody>
          <a:bodyPr wrap="square" anchor="t">
            <a:spAutoFit/>
          </a:bodyPr>
          <a:lstStyle/>
          <a:p>
            <a:pPr algn="l"/>
            <a:r>
              <a:rPr lang="en-US" sz="1050" b="0" i="0">
                <a:solidFill>
                  <a:srgbClr val="55677E"/>
                </a:solidFill>
                <a:latin typeface="Aptos"/>
              </a:rPr>
              <a:t>5. Department of Communications and Digital Technologies, South Africa. (2023). Shaping South Africa’s Digital Future: Launch of the TUT Hub of the Artificial Intelligence Institute of South Africa.</a:t>
            </a:r>
          </a:p>
        </p:txBody>
      </p:sp>
      <p:sp>
        <p:nvSpPr>
          <p:cNvPr id="10" name="TextBox 9"/>
          <p:cNvSpPr txBox="1"/>
          <p:nvPr/>
        </p:nvSpPr>
        <p:spPr>
          <a:xfrm>
            <a:off x="749808" y="4892040"/>
            <a:ext cx="10698480" cy="253916"/>
          </a:xfrm>
          <a:prstGeom prst="rect">
            <a:avLst/>
          </a:prstGeom>
          <a:noFill/>
          <a:ln/>
        </p:spPr>
        <p:txBody>
          <a:bodyPr wrap="square" anchor="t">
            <a:spAutoFit/>
          </a:bodyPr>
          <a:lstStyle/>
          <a:p>
            <a:pPr algn="l"/>
            <a:r>
              <a:rPr lang="en-US" sz="1050" b="0" i="0">
                <a:solidFill>
                  <a:srgbClr val="55677E"/>
                </a:solidFill>
                <a:latin typeface="Aptos"/>
              </a:rPr>
              <a:t>6. Department of Communications and Digital Technologies, South Africa. (2024). Launch of the 4th Hub of AIISA — Defence Artificial Intelligence Research Unit.</a:t>
            </a:r>
          </a:p>
        </p:txBody>
      </p:sp>
      <p:sp>
        <p:nvSpPr>
          <p:cNvPr id="11" name="TextBox 10"/>
          <p:cNvSpPr txBox="1"/>
          <p:nvPr/>
        </p:nvSpPr>
        <p:spPr>
          <a:xfrm>
            <a:off x="749808" y="5513832"/>
            <a:ext cx="10698480" cy="415498"/>
          </a:xfrm>
          <a:prstGeom prst="rect">
            <a:avLst/>
          </a:prstGeom>
          <a:noFill/>
          <a:ln/>
        </p:spPr>
        <p:txBody>
          <a:bodyPr wrap="square" anchor="t">
            <a:spAutoFit/>
          </a:bodyPr>
          <a:lstStyle/>
          <a:p>
            <a:pPr algn="l"/>
            <a:r>
              <a:rPr lang="en-US" sz="1050" b="0" i="0">
                <a:solidFill>
                  <a:srgbClr val="0B192A"/>
                </a:solidFill>
                <a:latin typeface="Aptos"/>
              </a:rPr>
              <a:t>7. Nekoto, W., et al. (2020). Participatory Research for Low-resourced Machine Translation: A Case Study in African Languages. Findings of EMNLP 2020, 2144–2160. https://doi.org/10.18653/v1/2020.findings-emnlp.195</a:t>
            </a:r>
          </a:p>
        </p:txBody>
      </p:sp>
      <p:sp>
        <p:nvSpPr>
          <p:cNvPr id="12" name="TextBox 11"/>
          <p:cNvSpPr txBox="1"/>
          <p:nvPr/>
        </p:nvSpPr>
        <p:spPr>
          <a:xfrm>
            <a:off x="11155680" y="6428232"/>
            <a:ext cx="411480" cy="215444"/>
          </a:xfrm>
          <a:prstGeom prst="rect">
            <a:avLst/>
          </a:prstGeom>
          <a:noFill/>
          <a:ln/>
        </p:spPr>
        <p:txBody>
          <a:bodyPr wrap="square" anchor="t">
            <a:spAutoFit/>
          </a:bodyPr>
          <a:lstStyle/>
          <a:p>
            <a:pPr algn="r"/>
            <a:r>
              <a:rPr lang="en-ZA" sz="800" b="1" i="0">
                <a:solidFill>
                  <a:srgbClr val="8494A8"/>
                </a:solidFill>
                <a:latin typeface="Aptos"/>
              </a:rPr>
              <a:t>16</a:t>
            </a:r>
          </a:p>
        </p:txBody>
      </p:sp>
      <p:pic>
        <p:nvPicPr>
          <p:cNvPr id="15" name="Picture 14" descr="logo2.png"/>
          <p:cNvPicPr>
            <a:picLocks noChangeAspect="1"/>
          </p:cNvPicPr>
          <p:nvPr/>
        </p:nvPicPr>
        <p:blipFill>
          <a:blip r:embed="rId4"/>
          <a:stretch>
            <a:fillRect/>
          </a:stretch>
        </p:blipFill>
        <p:spPr>
          <a:xfrm>
            <a:off x="11046170" y="292608"/>
            <a:ext cx="758734" cy="777240"/>
          </a:xfrm>
          <a:prstGeom prst="rect">
            <a:avLst/>
          </a:prstGeom>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3014</Words>
  <Application>Microsoft Office PowerPoint</Application>
  <PresentationFormat>Widescreen</PresentationFormat>
  <Paragraphs>304</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Samkelo Msibi</cp:lastModifiedBy>
  <cp:revision>3</cp:revision>
  <dcterms:created xsi:type="dcterms:W3CDTF">2013-01-27T09:14:16Z</dcterms:created>
  <dcterms:modified xsi:type="dcterms:W3CDTF">2026-09-24T13:26:03Z</dcterms:modified>
  <cp:category/>
</cp:coreProperties>
</file>